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10.xml" ContentType="application/vnd.openxmlformats-officedocument.presentationml.slide+xml"/>
  <Override PartName="/ppt/slides/slide22.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3.xml" ContentType="application/vnd.openxmlformats-officedocument.presentationml.slide+xml"/>
  <Override PartName="/ppt/slides/slide21.xml" ContentType="application/vnd.openxmlformats-officedocument.presentationml.slide+xml"/>
  <Override PartName="/ppt/slides/slide12.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16.xml" ContentType="application/vnd.openxmlformats-officedocument.presentationml.slide+xml"/>
  <Override PartName="/ppt/slides/slide14.xml" ContentType="application/vnd.openxmlformats-officedocument.presentationml.slide+xml"/>
  <Override PartName="/ppt/slides/slide17.xml" ContentType="application/vnd.openxmlformats-officedocument.presentationml.slide+xml"/>
  <Override PartName="/ppt/slides/slide15.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xml" ContentType="application/vnd.openxmlformats-officedocument.presentationml.notesSlide+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0.xml" ContentType="application/vnd.openxmlformats-officedocument.presentationml.notesSlide+xml"/>
  <Override PartName="/ppt/notesSlides/notesSlide7.xml" ContentType="application/vnd.openxmlformats-officedocument.presentationml.notesSlide+xml"/>
  <Override PartName="/ppt/notesSlides/notesSlide20.xml" ContentType="application/vnd.openxmlformats-officedocument.presentationml.notesSlide+xml"/>
  <Override PartName="/ppt/notesSlides/notesSlide19.xml" ContentType="application/vnd.openxmlformats-officedocument.presentationml.notesSlide+xml"/>
  <Override PartName="/ppt/notesSlides/notesSlide21.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2.xml" ContentType="application/vnd.openxmlformats-officedocument.presentationml.notesSlide+xml"/>
  <Override PartName="/ppt/notesSlides/notesSlide14.xml" ContentType="application/vnd.openxmlformats-officedocument.presentationml.notesSlide+xml"/>
  <Override PartName="/ppt/notesSlides/notesSlide11.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57" r:id="rId3"/>
    <p:sldId id="302" r:id="rId4"/>
    <p:sldId id="303" r:id="rId5"/>
    <p:sldId id="260" r:id="rId6"/>
    <p:sldId id="281" r:id="rId7"/>
    <p:sldId id="283" r:id="rId8"/>
    <p:sldId id="292" r:id="rId9"/>
    <p:sldId id="262" r:id="rId10"/>
    <p:sldId id="290" r:id="rId11"/>
    <p:sldId id="291" r:id="rId12"/>
    <p:sldId id="293" r:id="rId13"/>
    <p:sldId id="294" r:id="rId14"/>
    <p:sldId id="295" r:id="rId15"/>
    <p:sldId id="296" r:id="rId16"/>
    <p:sldId id="297" r:id="rId17"/>
    <p:sldId id="298" r:id="rId18"/>
    <p:sldId id="284" r:id="rId19"/>
    <p:sldId id="299" r:id="rId20"/>
    <p:sldId id="300" r:id="rId21"/>
    <p:sldId id="301" r:id="rId22"/>
    <p:sldId id="304"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783" autoAdjust="0"/>
  </p:normalViewPr>
  <p:slideViewPr>
    <p:cSldViewPr snapToGrid="0" snapToObjects="1">
      <p:cViewPr varScale="1">
        <p:scale>
          <a:sx n="80" d="100"/>
          <a:sy n="80" d="100"/>
        </p:scale>
        <p:origin x="1194"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openxmlformats.org/officeDocument/2006/relationships/customXml" Target="../customXml/item2.xml"/></Relationships>
</file>

<file path=ppt/media/image1.png>
</file>

<file path=ppt/media/image10.png>
</file>

<file path=ppt/media/image11.jpg>
</file>

<file path=ppt/media/image12.jpg>
</file>

<file path=ppt/media/image13.jpg>
</file>

<file path=ppt/media/image14.jpg>
</file>

<file path=ppt/media/image2.jpg>
</file>

<file path=ppt/media/image3.png>
</file>

<file path=ppt/media/image4.png>
</file>

<file path=ppt/media/image5.jpeg>
</file>

<file path=ppt/media/image6.jpeg>
</file>

<file path=ppt/media/image7.gi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617DB84-4BEF-A04C-B93B-D850A63661B9}" type="datetimeFigureOut">
              <a:rPr lang="en-US" smtClean="0"/>
              <a:pPr/>
              <a:t>11/9/2014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0781E1-C3E1-0B44-9A5E-93C90FDA24C7}" type="slidenum">
              <a:rPr lang="en-US" smtClean="0"/>
              <a:pPr/>
              <a:t>‹#›</a:t>
            </a:fld>
            <a:endParaRPr lang="en-US"/>
          </a:p>
        </p:txBody>
      </p:sp>
    </p:spTree>
    <p:extLst>
      <p:ext uri="{BB962C8B-B14F-4D97-AF65-F5344CB8AC3E}">
        <p14:creationId xmlns:p14="http://schemas.microsoft.com/office/powerpoint/2010/main" val="13497640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nobaproject.com/chapters/consciousness"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michaelbach.de/ot/mot-mib/index.html"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This module can be covered in a single class period.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1</a:t>
            </a:fld>
            <a:endParaRPr lang="en-US"/>
          </a:p>
        </p:txBody>
      </p:sp>
    </p:spTree>
    <p:extLst>
      <p:ext uri="{BB962C8B-B14F-4D97-AF65-F5344CB8AC3E}">
        <p14:creationId xmlns:p14="http://schemas.microsoft.com/office/powerpoint/2010/main" val="2284701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b="0" i="0" kern="1200" dirty="0" smtClean="0">
                <a:solidFill>
                  <a:schemeClr val="tx1"/>
                </a:solidFill>
                <a:latin typeface="+mn-lt"/>
                <a:ea typeface="+mn-ea"/>
                <a:cs typeface="+mn-cs"/>
              </a:rPr>
              <a:t>This slide </a:t>
            </a:r>
            <a:r>
              <a:rPr lang="en-US" sz="1200" b="0" i="0" kern="1200" baseline="0" dirty="0" smtClean="0">
                <a:solidFill>
                  <a:schemeClr val="tx1"/>
                </a:solidFill>
                <a:latin typeface="+mn-lt"/>
                <a:ea typeface="+mn-ea"/>
                <a:cs typeface="+mn-cs"/>
              </a:rPr>
              <a:t>introduces two key concepts: Cortical Blindness and </a:t>
            </a:r>
            <a:r>
              <a:rPr lang="en-US" sz="1200" b="0" i="0" kern="1200" baseline="0" dirty="0" err="1" smtClean="0">
                <a:solidFill>
                  <a:schemeClr val="tx1"/>
                </a:solidFill>
                <a:latin typeface="+mn-lt"/>
                <a:ea typeface="+mn-ea"/>
                <a:cs typeface="+mn-cs"/>
              </a:rPr>
              <a:t>Blindsight</a:t>
            </a:r>
            <a:r>
              <a:rPr lang="en-US" sz="1200" b="0" i="0" kern="1200" baseline="0" dirty="0" smtClean="0">
                <a:solidFill>
                  <a:schemeClr val="tx1"/>
                </a:solidFill>
                <a:latin typeface="+mn-lt"/>
                <a:ea typeface="+mn-ea"/>
                <a:cs typeface="+mn-cs"/>
              </a:rPr>
              <a:t>. </a:t>
            </a:r>
          </a:p>
          <a:p>
            <a:endParaRPr lang="en-US" sz="1200" b="0" i="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i="0" kern="1200" dirty="0" smtClean="0">
                <a:solidFill>
                  <a:schemeClr val="tx1"/>
                </a:solidFill>
                <a:latin typeface="+mn-lt"/>
                <a:ea typeface="+mn-ea"/>
                <a:cs typeface="+mn-cs"/>
              </a:rPr>
              <a:t>Discussion question: </a:t>
            </a:r>
            <a:r>
              <a:rPr lang="en-US" sz="1200" b="0" i="0" kern="1200" dirty="0" smtClean="0">
                <a:solidFill>
                  <a:schemeClr val="tx1"/>
                </a:solidFill>
                <a:latin typeface="+mn-lt"/>
                <a:ea typeface="+mn-ea"/>
                <a:cs typeface="+mn-cs"/>
              </a:rPr>
              <a:t>What</a:t>
            </a:r>
            <a:r>
              <a:rPr lang="en-US" sz="1200" b="0" i="0" kern="1200" baseline="0" dirty="0" smtClean="0">
                <a:solidFill>
                  <a:schemeClr val="tx1"/>
                </a:solidFill>
                <a:latin typeface="+mn-lt"/>
                <a:ea typeface="+mn-ea"/>
                <a:cs typeface="+mn-cs"/>
              </a:rPr>
              <a:t> do you think </a:t>
            </a:r>
            <a:r>
              <a:rPr lang="en-US" sz="1200" b="0" i="0" kern="1200" dirty="0" smtClean="0">
                <a:solidFill>
                  <a:schemeClr val="tx1"/>
                </a:solidFill>
                <a:latin typeface="+mn-lt"/>
                <a:ea typeface="+mn-ea"/>
                <a:cs typeface="+mn-cs"/>
              </a:rPr>
              <a:t>the crucial ingredient is of visual awareness?</a:t>
            </a:r>
            <a:r>
              <a:rPr lang="en-US" sz="1200" b="0" i="0" kern="1200" baseline="0" dirty="0" smtClean="0">
                <a:solidFill>
                  <a:schemeClr val="tx1"/>
                </a:solidFill>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i="0" kern="1200" baseline="0" dirty="0" smtClean="0">
                <a:solidFill>
                  <a:schemeClr val="tx1"/>
                </a:solidFill>
                <a:latin typeface="+mn-lt"/>
                <a:ea typeface="+mn-ea"/>
                <a:cs typeface="+mn-cs"/>
              </a:rPr>
              <a:t>Explanation: </a:t>
            </a:r>
            <a:r>
              <a:rPr lang="en-US" sz="1200" b="0" i="0" kern="1200" dirty="0" smtClean="0">
                <a:solidFill>
                  <a:schemeClr val="tx1"/>
                </a:solidFill>
                <a:latin typeface="+mn-lt"/>
                <a:ea typeface="+mn-ea"/>
                <a:cs typeface="+mn-cs"/>
              </a:rPr>
              <a:t>A contemporary answer is that our awareness of a visual feature depends on a certain type of reciprocal exchange of information across multiple brain areas, particularly in the cerebral cortex. As an illustration, directly activating your visual motion area (known as V5) with an externally applied magnetic field (</a:t>
            </a:r>
            <a:r>
              <a:rPr lang="en-US" sz="1200" b="0" i="1" kern="1200" dirty="0" smtClean="0">
                <a:solidFill>
                  <a:schemeClr val="tx1"/>
                </a:solidFill>
                <a:latin typeface="+mn-lt"/>
                <a:ea typeface="+mn-ea"/>
                <a:cs typeface="+mn-cs"/>
              </a:rPr>
              <a:t>transcranial magnetic stimulation</a:t>
            </a:r>
            <a:r>
              <a:rPr lang="en-US" sz="1200" b="0" i="0" kern="1200" dirty="0" smtClean="0">
                <a:solidFill>
                  <a:schemeClr val="tx1"/>
                </a:solidFill>
                <a:latin typeface="+mn-lt"/>
                <a:ea typeface="+mn-ea"/>
                <a:cs typeface="+mn-cs"/>
              </a:rPr>
              <a:t>) will make you see moving dots. This is not surprising. What is surprising is that activating your visual motion area alone does not let you see motion. You will not see moving dots if the feedback signal from V5 to the primary visual cortex is disrupted by a further </a:t>
            </a:r>
            <a:r>
              <a:rPr lang="en-US" sz="1200" b="0" i="0" kern="1200" dirty="0" err="1" smtClean="0">
                <a:solidFill>
                  <a:schemeClr val="tx1"/>
                </a:solidFill>
                <a:latin typeface="+mn-lt"/>
                <a:ea typeface="+mn-ea"/>
                <a:cs typeface="+mn-cs"/>
              </a:rPr>
              <a:t>transcranial</a:t>
            </a:r>
            <a:r>
              <a:rPr lang="en-US" sz="1200" b="0" i="0" kern="1200" dirty="0" smtClean="0">
                <a:solidFill>
                  <a:schemeClr val="tx1"/>
                </a:solidFill>
                <a:latin typeface="+mn-lt"/>
                <a:ea typeface="+mn-ea"/>
                <a:cs typeface="+mn-cs"/>
              </a:rPr>
              <a:t> magnetic stimulation pulse (</a:t>
            </a:r>
            <a:r>
              <a:rPr lang="en-US" sz="1200" b="0" i="0" u="none" strike="noStrike" kern="1200" dirty="0" err="1" smtClean="0">
                <a:solidFill>
                  <a:schemeClr val="tx1"/>
                </a:solidFill>
                <a:latin typeface="+mn-lt"/>
                <a:ea typeface="+mn-ea"/>
                <a:cs typeface="+mn-cs"/>
              </a:rPr>
              <a:t>Pascual</a:t>
            </a:r>
            <a:r>
              <a:rPr lang="en-US" sz="1200" b="0" i="0" u="none" strike="noStrike" kern="1200" dirty="0" smtClean="0">
                <a:solidFill>
                  <a:schemeClr val="tx1"/>
                </a:solidFill>
                <a:latin typeface="+mn-lt"/>
                <a:ea typeface="+mn-ea"/>
                <a:cs typeface="+mn-cs"/>
              </a:rPr>
              <a:t>-Leone &amp; Walsh, 2001</a:t>
            </a:r>
            <a:r>
              <a:rPr lang="en-US" sz="1200" b="0" i="0" kern="1200" dirty="0" smtClean="0">
                <a:solidFill>
                  <a:schemeClr val="tx1"/>
                </a:solidFill>
                <a:latin typeface="+mn-lt"/>
                <a:ea typeface="+mn-ea"/>
                <a:cs typeface="+mn-cs"/>
              </a:rPr>
              <a:t>). The reverberating reciprocal exchange of information between higher-level visual areas and primary visual cortex appears to be essential for generating visual awareness.</a:t>
            </a:r>
          </a:p>
          <a:p>
            <a:r>
              <a:rPr lang="en-US" sz="1200" b="0" i="0" kern="1200" dirty="0" smtClean="0">
                <a:solidFill>
                  <a:schemeClr val="tx1"/>
                </a:solidFill>
                <a:latin typeface="+mn-lt"/>
                <a:ea typeface="+mn-ea"/>
                <a:cs typeface="+mn-cs"/>
              </a:rPr>
              <a:t>Pictured</a:t>
            </a:r>
            <a:r>
              <a:rPr lang="en-US" sz="1200" b="0" i="0" kern="1200" baseline="0" dirty="0" smtClean="0">
                <a:solidFill>
                  <a:schemeClr val="tx1"/>
                </a:solidFill>
                <a:latin typeface="+mn-lt"/>
                <a:ea typeface="+mn-ea"/>
                <a:cs typeface="+mn-cs"/>
              </a:rPr>
              <a:t> is an image of the brain with the visual cortex highlighted. </a:t>
            </a:r>
            <a:endParaRPr lang="en-US" sz="1200" b="0"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This idea can also explain why people with certain types of brain damage lack visual awareness. Consider a patient with brain damage limited to primary visual cortex who claims not to see anything — a problem termed</a:t>
            </a:r>
            <a:r>
              <a:rPr lang="en-US" sz="1200" b="0" i="1" kern="1200" dirty="0" smtClean="0">
                <a:solidFill>
                  <a:schemeClr val="tx1"/>
                </a:solidFill>
                <a:latin typeface="+mn-lt"/>
                <a:ea typeface="+mn-ea"/>
                <a:cs typeface="+mn-cs"/>
              </a:rPr>
              <a:t> cortical blindness</a:t>
            </a:r>
            <a:r>
              <a:rPr lang="en-US" sz="1200" b="0" i="0" kern="1200" dirty="0" smtClean="0">
                <a:solidFill>
                  <a:schemeClr val="tx1"/>
                </a:solidFill>
                <a:latin typeface="+mn-lt"/>
                <a:ea typeface="+mn-ea"/>
                <a:cs typeface="+mn-cs"/>
              </a:rPr>
              <a:t>. Other areas of visual cortex may still receive visual input through projections from brain structures such as the thalamus and superior </a:t>
            </a:r>
            <a:r>
              <a:rPr lang="en-US" sz="1200" b="0" i="0" kern="1200" dirty="0" err="1" smtClean="0">
                <a:solidFill>
                  <a:schemeClr val="tx1"/>
                </a:solidFill>
                <a:latin typeface="+mn-lt"/>
                <a:ea typeface="+mn-ea"/>
                <a:cs typeface="+mn-cs"/>
              </a:rPr>
              <a:t>colliculus</a:t>
            </a:r>
            <a:r>
              <a:rPr lang="en-US" sz="1200" b="0" i="0" kern="1200" dirty="0" smtClean="0">
                <a:solidFill>
                  <a:schemeClr val="tx1"/>
                </a:solidFill>
                <a:latin typeface="+mn-lt"/>
                <a:ea typeface="+mn-ea"/>
                <a:cs typeface="+mn-cs"/>
              </a:rPr>
              <a:t>, and these networks may mediate some preserved visual abilities that take place without awareness. For example, a patient with cortical blindness might detect moving stimuli via V5 activation but still have no conscious experiences of the stimuli, because the reverberating reciprocal exchange of information cannot take place between V5 and the damaged primary visual cortex. The preserved ability to detect motion might be evident only when a guess is required (“guess whether something moved to the left or right”)—otherwise the answer would be “I didn’t see anything.” This phenomenon of </a:t>
            </a:r>
            <a:r>
              <a:rPr lang="en-US" sz="1200" b="0" i="0" kern="1200" dirty="0" err="1" smtClean="0">
                <a:solidFill>
                  <a:schemeClr val="tx1"/>
                </a:solidFill>
                <a:latin typeface="+mn-lt"/>
                <a:ea typeface="+mn-ea"/>
                <a:cs typeface="+mn-cs"/>
              </a:rPr>
              <a:t>blindsight</a:t>
            </a:r>
            <a:r>
              <a:rPr lang="en-US" sz="1200" b="0" i="0" kern="1200" dirty="0" smtClean="0">
                <a:solidFill>
                  <a:schemeClr val="tx1"/>
                </a:solidFill>
                <a:latin typeface="+mn-lt"/>
                <a:ea typeface="+mn-ea"/>
                <a:cs typeface="+mn-cs"/>
              </a:rPr>
              <a:t> refers to blindness due to a neurological cause that preserves abilities to analyze and respond to visual stimuli that are not consciously experienced (</a:t>
            </a:r>
            <a:r>
              <a:rPr lang="en-US" sz="1200" b="0" i="0" u="none" strike="noStrike" kern="1200" dirty="0" err="1" smtClean="0">
                <a:solidFill>
                  <a:schemeClr val="tx1"/>
                </a:solidFill>
                <a:latin typeface="+mn-lt"/>
                <a:ea typeface="+mn-ea"/>
                <a:cs typeface="+mn-cs"/>
              </a:rPr>
              <a:t>Lamme</a:t>
            </a:r>
            <a:r>
              <a:rPr lang="en-US" sz="1200" b="0" i="0" u="none" strike="noStrike" kern="1200" dirty="0" smtClean="0">
                <a:solidFill>
                  <a:schemeClr val="tx1"/>
                </a:solidFill>
                <a:latin typeface="+mn-lt"/>
                <a:ea typeface="+mn-ea"/>
                <a:cs typeface="+mn-cs"/>
              </a:rPr>
              <a:t>, 2001</a:t>
            </a:r>
            <a:r>
              <a:rPr lang="en-US" sz="1200" b="0" i="0" kern="1200" dirty="0" smtClean="0">
                <a:solidFill>
                  <a:schemeClr val="tx1"/>
                </a:solidFill>
                <a:latin typeface="+mn-lt"/>
                <a:ea typeface="+mn-ea"/>
                <a:cs typeface="+mn-cs"/>
              </a:rPr>
              <a:t>).</a:t>
            </a:r>
          </a:p>
          <a:p>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Discussion:</a:t>
            </a:r>
            <a:r>
              <a:rPr lang="en-US" sz="1200" kern="1200" dirty="0" smtClean="0">
                <a:solidFill>
                  <a:schemeClr val="tx1"/>
                </a:solidFill>
                <a:effectLst/>
                <a:latin typeface="+mn-lt"/>
                <a:ea typeface="+mn-ea"/>
                <a:cs typeface="+mn-cs"/>
              </a:rPr>
              <a:t> Share</a:t>
            </a:r>
            <a:r>
              <a:rPr lang="en-US" sz="1200" kern="1200" baseline="0" dirty="0" smtClean="0">
                <a:solidFill>
                  <a:schemeClr val="tx1"/>
                </a:solidFill>
                <a:effectLst/>
                <a:latin typeface="+mn-lt"/>
                <a:ea typeface="+mn-ea"/>
                <a:cs typeface="+mn-cs"/>
              </a:rPr>
              <a:t> with students the following scenario/question: </a:t>
            </a:r>
            <a:r>
              <a:rPr lang="en-US" sz="1200" kern="1200" dirty="0" smtClean="0">
                <a:solidFill>
                  <a:schemeClr val="tx1"/>
                </a:solidFill>
                <a:effectLst/>
                <a:latin typeface="+mn-lt"/>
                <a:ea typeface="+mn-ea"/>
                <a:cs typeface="+mn-cs"/>
              </a:rPr>
              <a:t>Imagine you are a doctor testing a patient who received a blow to the head while playing football and now has some brain damage. You have run some tests and at this point you have discovered that the patient is blind. As a final test, you present a red plate to the patient and ask a very simple question: “Do you see the red plate in front of you?” The patient replies that he does not. This makes sense because you know that the patient is blind. But you try something a little different. You ask the patient if they can point in the direction of the red plate; is the plate to their right or left? Do you think the patient guesses correctly or not? In fact, the patient </a:t>
            </a:r>
            <a:r>
              <a:rPr lang="en-US" sz="1200" i="1" kern="1200" dirty="0" smtClean="0">
                <a:solidFill>
                  <a:schemeClr val="tx1"/>
                </a:solidFill>
                <a:effectLst/>
                <a:latin typeface="+mn-lt"/>
                <a:ea typeface="+mn-ea"/>
                <a:cs typeface="+mn-cs"/>
              </a:rPr>
              <a:t>is</a:t>
            </a:r>
            <a:r>
              <a:rPr lang="en-US" sz="1200" kern="1200" dirty="0" smtClean="0">
                <a:solidFill>
                  <a:schemeClr val="tx1"/>
                </a:solidFill>
                <a:effectLst/>
                <a:latin typeface="+mn-lt"/>
                <a:ea typeface="+mn-ea"/>
                <a:cs typeface="+mn-cs"/>
              </a:rPr>
              <a:t> able to point in the right direction even though they have just told you that they can’t see the red plate (which they really can’t). </a:t>
            </a:r>
          </a:p>
          <a:p>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Video: </a:t>
            </a:r>
            <a:r>
              <a:rPr lang="en-US" sz="1200" b="0" kern="1200" dirty="0" smtClean="0">
                <a:solidFill>
                  <a:schemeClr val="tx1"/>
                </a:solidFill>
                <a:effectLst/>
                <a:latin typeface="+mn-lt"/>
                <a:ea typeface="+mn-ea"/>
                <a:cs typeface="+mn-cs"/>
              </a:rPr>
              <a:t>Consider</a:t>
            </a:r>
            <a:r>
              <a:rPr lang="en-US" sz="1200" b="0" kern="1200" baseline="0" dirty="0" smtClean="0">
                <a:solidFill>
                  <a:schemeClr val="tx1"/>
                </a:solidFill>
                <a:effectLst/>
                <a:latin typeface="+mn-lt"/>
                <a:ea typeface="+mn-ea"/>
                <a:cs typeface="+mn-cs"/>
              </a:rPr>
              <a:t> showing this </a:t>
            </a:r>
            <a:r>
              <a:rPr lang="en-US" sz="1200" kern="1200" dirty="0" smtClean="0">
                <a:solidFill>
                  <a:schemeClr val="tx1"/>
                </a:solidFill>
                <a:effectLst/>
                <a:latin typeface="+mn-lt"/>
                <a:ea typeface="+mn-ea"/>
                <a:cs typeface="+mn-cs"/>
              </a:rPr>
              <a:t>8-minute video (or parts of it) of a man with </a:t>
            </a:r>
            <a:r>
              <a:rPr lang="en-US" sz="1200" kern="1200" dirty="0" err="1" smtClean="0">
                <a:solidFill>
                  <a:schemeClr val="tx1"/>
                </a:solidFill>
                <a:effectLst/>
                <a:latin typeface="+mn-lt"/>
                <a:ea typeface="+mn-ea"/>
                <a:cs typeface="+mn-cs"/>
              </a:rPr>
              <a:t>blindsight</a:t>
            </a:r>
            <a:r>
              <a:rPr lang="en-US" sz="1200" kern="1200" dirty="0" smtClean="0">
                <a:solidFill>
                  <a:schemeClr val="tx1"/>
                </a:solidFill>
                <a:effectLst/>
                <a:latin typeface="+mn-lt"/>
                <a:ea typeface="+mn-ea"/>
                <a:cs typeface="+mn-cs"/>
              </a:rPr>
              <a:t>. </a:t>
            </a:r>
            <a:endParaRPr lang="en-US"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0781E1-C3E1-0B44-9A5E-93C90FDA24C7}" type="slidenum">
              <a:rPr lang="en-US" smtClean="0"/>
              <a:pPr/>
              <a:t>10</a:t>
            </a:fld>
            <a:endParaRPr lang="en-US"/>
          </a:p>
        </p:txBody>
      </p:sp>
    </p:spTree>
    <p:extLst>
      <p:ext uri="{BB962C8B-B14F-4D97-AF65-F5344CB8AC3E}">
        <p14:creationId xmlns:p14="http://schemas.microsoft.com/office/powerpoint/2010/main" val="4814376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sz="1200" b="0" i="0" kern="1200" dirty="0" smtClean="0">
                <a:solidFill>
                  <a:schemeClr val="tx1"/>
                </a:solidFill>
                <a:latin typeface="+mn-lt"/>
                <a:ea typeface="+mn-ea"/>
                <a:cs typeface="+mn-cs"/>
              </a:rPr>
              <a:t>This slide</a:t>
            </a:r>
            <a:r>
              <a:rPr lang="en-US" sz="1200" b="0" i="0" kern="1200" baseline="0" dirty="0" smtClean="0">
                <a:solidFill>
                  <a:schemeClr val="tx1"/>
                </a:solidFill>
                <a:latin typeface="+mn-lt"/>
                <a:ea typeface="+mn-ea"/>
                <a:cs typeface="+mn-cs"/>
              </a:rPr>
              <a:t> introduces two theories of the way in which structures of the brain interact to produce awareness: Global Neuronal Workspace Theory and Information Integration Theory. </a:t>
            </a:r>
            <a:endParaRPr lang="en-US" sz="1200" b="0"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(Click) </a:t>
            </a:r>
            <a:r>
              <a:rPr lang="en-US" sz="1200" b="0" i="0" kern="1200" dirty="0" smtClean="0">
                <a:solidFill>
                  <a:schemeClr val="tx1"/>
                </a:solidFill>
                <a:latin typeface="+mn-lt"/>
                <a:ea typeface="+mn-ea"/>
                <a:cs typeface="+mn-cs"/>
              </a:rPr>
              <a:t>Global</a:t>
            </a:r>
            <a:r>
              <a:rPr lang="en-US" sz="1200" b="0" i="0" kern="1200" baseline="0" dirty="0" smtClean="0">
                <a:solidFill>
                  <a:schemeClr val="tx1"/>
                </a:solidFill>
                <a:latin typeface="+mn-lt"/>
                <a:ea typeface="+mn-ea"/>
                <a:cs typeface="+mn-cs"/>
              </a:rPr>
              <a:t> Neuronal Workspace Theory</a:t>
            </a:r>
            <a:endParaRPr lang="en-US" sz="1200" b="1"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Lecture Info: </a:t>
            </a:r>
            <a:r>
              <a:rPr lang="en-US" sz="1200" b="0" i="0" kern="1200" dirty="0" smtClean="0">
                <a:solidFill>
                  <a:schemeClr val="tx1"/>
                </a:solidFill>
                <a:latin typeface="+mn-lt"/>
                <a:ea typeface="+mn-ea"/>
                <a:cs typeface="+mn-cs"/>
              </a:rPr>
              <a:t>If exchanges of information across brain areas are crucial for generating visual awareness, neural synchronization must play an important role because it promotes neural communication. The </a:t>
            </a:r>
            <a:r>
              <a:rPr lang="en-US" sz="1200" b="0" i="1" kern="1200" dirty="0" smtClean="0">
                <a:solidFill>
                  <a:schemeClr val="tx1"/>
                </a:solidFill>
                <a:latin typeface="+mn-lt"/>
                <a:ea typeface="+mn-ea"/>
                <a:cs typeface="+mn-cs"/>
              </a:rPr>
              <a:t>Global Neuronal Workspace Theory of Consciousness</a:t>
            </a:r>
            <a:r>
              <a:rPr lang="en-US" sz="1200" b="0" i="0" kern="1200" dirty="0" smtClean="0">
                <a:solidFill>
                  <a:schemeClr val="tx1"/>
                </a:solidFill>
                <a:latin typeface="+mn-lt"/>
                <a:ea typeface="+mn-ea"/>
                <a:cs typeface="+mn-cs"/>
              </a:rPr>
              <a:t> (</a:t>
            </a:r>
            <a:r>
              <a:rPr lang="en-US" sz="1200" b="0" i="0" u="none" strike="noStrike" kern="1200" dirty="0" err="1" smtClean="0">
                <a:solidFill>
                  <a:schemeClr val="tx1"/>
                </a:solidFill>
                <a:latin typeface="+mn-lt"/>
                <a:ea typeface="+mn-ea"/>
                <a:cs typeface="+mn-cs"/>
              </a:rPr>
              <a:t>Dehaene</a:t>
            </a:r>
            <a:r>
              <a:rPr lang="en-US" sz="1200" b="0" i="0" u="none" strike="noStrike" kern="1200" dirty="0" smtClean="0">
                <a:solidFill>
                  <a:schemeClr val="tx1"/>
                </a:solidFill>
                <a:latin typeface="+mn-lt"/>
                <a:ea typeface="+mn-ea"/>
                <a:cs typeface="+mn-cs"/>
              </a:rPr>
              <a:t> &amp; </a:t>
            </a:r>
            <a:r>
              <a:rPr lang="en-US" sz="1200" b="0" i="0" u="none" strike="noStrike" kern="1200" dirty="0" err="1" smtClean="0">
                <a:solidFill>
                  <a:schemeClr val="tx1"/>
                </a:solidFill>
                <a:latin typeface="+mn-lt"/>
                <a:ea typeface="+mn-ea"/>
                <a:cs typeface="+mn-cs"/>
              </a:rPr>
              <a:t>Changeux</a:t>
            </a:r>
            <a:r>
              <a:rPr lang="en-US" sz="1200" b="0" i="0" u="none" strike="noStrike" kern="1200" dirty="0" smtClean="0">
                <a:solidFill>
                  <a:schemeClr val="tx1"/>
                </a:solidFill>
                <a:latin typeface="+mn-lt"/>
                <a:ea typeface="+mn-ea"/>
                <a:cs typeface="+mn-cs"/>
              </a:rPr>
              <a:t>, 2011</a:t>
            </a:r>
            <a:r>
              <a:rPr lang="en-US" sz="1200" b="0" i="0" kern="1200" dirty="0" smtClean="0">
                <a:solidFill>
                  <a:schemeClr val="tx1"/>
                </a:solidFill>
                <a:latin typeface="+mn-lt"/>
                <a:ea typeface="+mn-ea"/>
                <a:cs typeface="+mn-cs"/>
              </a:rPr>
              <a:t>) postulates that sharing of information among prefrontal, inferior parietal, and occipital regions of the cerebral cortex is especially important for generating awareness.</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(Click) </a:t>
            </a:r>
            <a:r>
              <a:rPr lang="en-US" sz="1200" b="0" i="0" kern="1200" dirty="0" smtClean="0">
                <a:solidFill>
                  <a:schemeClr val="tx1"/>
                </a:solidFill>
                <a:latin typeface="+mn-lt"/>
                <a:ea typeface="+mn-ea"/>
                <a:cs typeface="+mn-cs"/>
              </a:rPr>
              <a:t>Information integration Theory</a:t>
            </a:r>
            <a:endParaRPr lang="en-US" sz="1200" b="1"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A related view, the </a:t>
            </a:r>
            <a:r>
              <a:rPr lang="en-US" sz="1200" b="0" i="1" kern="1200" dirty="0" smtClean="0">
                <a:solidFill>
                  <a:schemeClr val="tx1"/>
                </a:solidFill>
                <a:latin typeface="+mn-lt"/>
                <a:ea typeface="+mn-ea"/>
                <a:cs typeface="+mn-cs"/>
              </a:rPr>
              <a:t>Information Integration Theory of Consciousness</a:t>
            </a:r>
            <a:r>
              <a:rPr lang="en-US" sz="1200" b="0" i="0" kern="1200" dirty="0" smtClean="0">
                <a:solidFill>
                  <a:schemeClr val="tx1"/>
                </a:solidFill>
                <a:latin typeface="+mn-lt"/>
                <a:ea typeface="+mn-ea"/>
                <a:cs typeface="+mn-cs"/>
              </a:rPr>
              <a:t>, is that shared information itself constitutes consciousness (</a:t>
            </a:r>
            <a:r>
              <a:rPr lang="en-US" sz="1200" b="0" i="0" u="none" strike="noStrike" kern="1200" dirty="0" err="1" smtClean="0">
                <a:solidFill>
                  <a:schemeClr val="tx1"/>
                </a:solidFill>
                <a:latin typeface="+mn-lt"/>
                <a:ea typeface="+mn-ea"/>
                <a:cs typeface="+mn-cs"/>
              </a:rPr>
              <a:t>Tononi</a:t>
            </a:r>
            <a:r>
              <a:rPr lang="en-US" sz="1200" b="0" i="0" u="none" strike="noStrike" kern="1200" dirty="0" smtClean="0">
                <a:solidFill>
                  <a:schemeClr val="tx1"/>
                </a:solidFill>
                <a:latin typeface="+mn-lt"/>
                <a:ea typeface="+mn-ea"/>
                <a:cs typeface="+mn-cs"/>
              </a:rPr>
              <a:t>, 2004</a:t>
            </a:r>
            <a:r>
              <a:rPr lang="en-US" sz="1200" b="0" i="0" kern="1200" dirty="0" smtClean="0">
                <a:solidFill>
                  <a:schemeClr val="tx1"/>
                </a:solidFill>
                <a:latin typeface="+mn-lt"/>
                <a:ea typeface="+mn-ea"/>
                <a:cs typeface="+mn-cs"/>
              </a:rPr>
              <a:t>). An organism would have minimal consciousness if the structure of shared information is simple, whereas it would have rich conscious experiences if the structure of shared information is complex. </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Further explanation: </a:t>
            </a:r>
            <a:r>
              <a:rPr lang="en-US" sz="1200" b="0" i="0" kern="1200" dirty="0" smtClean="0">
                <a:solidFill>
                  <a:schemeClr val="tx1"/>
                </a:solidFill>
                <a:latin typeface="+mn-lt"/>
                <a:ea typeface="+mn-ea"/>
                <a:cs typeface="+mn-cs"/>
              </a:rPr>
              <a:t>Roughly speaking, complexity is defined as the number of intricately interrelated informational units or ideas generated by a web of local and global sharing of information. The degree of consciousness in an organism (or a machine) would be high if numerous and diversely interrelated ideas arise, low if only a few ideas arise or if there are numerous ideas but they are random and unassociated. Computational analyses provide additional perspectives on such proposals. In particular, if every neuron is connected to every other neuron, all neurons would tend to activate together, generating few distinctive ideas. With a very low level of neuronal connectivity at the other extreme, all neurons would tend to activate independently, generating numerous but unassociated ideas. </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To promote a rich level of consciousness, then, a suitable mixture of short-, medium-, and long-range neural connections would be needed. The human cerebral cortex may indeed have such an optimum structure of neural connectivity. Given how consciousness is conceptualized in this theory as graded rather than all-or-none, a quantitative approach (e.g., </a:t>
            </a:r>
            <a:r>
              <a:rPr lang="en-US" sz="1200" b="0" i="0" u="none" strike="noStrike" kern="1200" dirty="0" err="1" smtClean="0">
                <a:solidFill>
                  <a:schemeClr val="tx1"/>
                </a:solidFill>
                <a:latin typeface="+mn-lt"/>
                <a:ea typeface="+mn-ea"/>
                <a:cs typeface="+mn-cs"/>
              </a:rPr>
              <a:t>Casali</a:t>
            </a:r>
            <a:r>
              <a:rPr lang="en-US" sz="1200" b="0" i="0" u="none" strike="noStrike" kern="1200" dirty="0" smtClean="0">
                <a:solidFill>
                  <a:schemeClr val="tx1"/>
                </a:solidFill>
                <a:latin typeface="+mn-lt"/>
                <a:ea typeface="+mn-ea"/>
                <a:cs typeface="+mn-cs"/>
              </a:rPr>
              <a:t> et al., 2013</a:t>
            </a:r>
            <a:r>
              <a:rPr lang="en-US" sz="1200" b="0" i="0" kern="1200" dirty="0" smtClean="0">
                <a:solidFill>
                  <a:schemeClr val="tx1"/>
                </a:solidFill>
                <a:latin typeface="+mn-lt"/>
                <a:ea typeface="+mn-ea"/>
                <a:cs typeface="+mn-cs"/>
              </a:rPr>
              <a:t>; </a:t>
            </a:r>
            <a:r>
              <a:rPr lang="en-US" sz="1200" b="0" i="0" u="none" strike="noStrike" kern="1200" dirty="0" err="1" smtClean="0">
                <a:solidFill>
                  <a:schemeClr val="tx1"/>
                </a:solidFill>
                <a:latin typeface="+mn-lt"/>
                <a:ea typeface="+mn-ea"/>
                <a:cs typeface="+mn-cs"/>
              </a:rPr>
              <a:t>Monti</a:t>
            </a:r>
            <a:r>
              <a:rPr lang="en-US" sz="1200" b="0" i="0" u="none" strike="noStrike" kern="1200" dirty="0" smtClean="0">
                <a:solidFill>
                  <a:schemeClr val="tx1"/>
                </a:solidFill>
                <a:latin typeface="+mn-lt"/>
                <a:ea typeface="+mn-ea"/>
                <a:cs typeface="+mn-cs"/>
              </a:rPr>
              <a:t> et al., 2013</a:t>
            </a:r>
            <a:r>
              <a:rPr lang="en-US" sz="1200" b="0" i="0" kern="1200" dirty="0" smtClean="0">
                <a:solidFill>
                  <a:schemeClr val="tx1"/>
                </a:solidFill>
                <a:latin typeface="+mn-lt"/>
                <a:ea typeface="+mn-ea"/>
                <a:cs typeface="+mn-cs"/>
              </a:rPr>
              <a:t>) could conceivably be used to estimate the level of consciousness in nonhuman species and artificial beings.</a:t>
            </a:r>
          </a:p>
          <a:p>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11</a:t>
            </a:fld>
            <a:endParaRPr lang="en-US"/>
          </a:p>
        </p:txBody>
      </p:sp>
    </p:spTree>
    <p:extLst>
      <p:ext uri="{BB962C8B-B14F-4D97-AF65-F5344CB8AC3E}">
        <p14:creationId xmlns:p14="http://schemas.microsoft.com/office/powerpoint/2010/main" val="1333120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this slide is</a:t>
            </a:r>
            <a:r>
              <a:rPr lang="en-US" baseline="0" dirty="0" smtClean="0"/>
              <a:t> to provide an overview of the material that will be covered during the lecture.</a:t>
            </a:r>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12</a:t>
            </a:fld>
            <a:endParaRPr lang="en-US"/>
          </a:p>
        </p:txBody>
      </p:sp>
    </p:spTree>
    <p:extLst>
      <p:ext uri="{BB962C8B-B14F-4D97-AF65-F5344CB8AC3E}">
        <p14:creationId xmlns:p14="http://schemas.microsoft.com/office/powerpoint/2010/main" val="28399778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sz="1200" b="0" i="0" kern="1200" dirty="0" smtClean="0">
                <a:solidFill>
                  <a:schemeClr val="tx1"/>
                </a:solidFill>
                <a:latin typeface="+mn-lt"/>
                <a:ea typeface="+mn-ea"/>
                <a:cs typeface="+mn-cs"/>
              </a:rPr>
              <a:t>This slide discusses</a:t>
            </a:r>
            <a:r>
              <a:rPr lang="en-US" sz="1200" b="0" i="0" kern="1200" baseline="0" dirty="0" smtClean="0">
                <a:solidFill>
                  <a:schemeClr val="tx1"/>
                </a:solidFill>
                <a:latin typeface="+mn-lt"/>
                <a:ea typeface="+mn-ea"/>
                <a:cs typeface="+mn-cs"/>
              </a:rPr>
              <a:t> phenomena related to memory. </a:t>
            </a:r>
          </a:p>
          <a:p>
            <a:endParaRPr lang="en-US" sz="1200" b="0" i="0" kern="1200" baseline="0" dirty="0" smtClean="0">
              <a:solidFill>
                <a:schemeClr val="tx1"/>
              </a:solidFill>
              <a:latin typeface="+mn-lt"/>
              <a:ea typeface="+mn-ea"/>
              <a:cs typeface="+mn-cs"/>
            </a:endParaRPr>
          </a:p>
          <a:p>
            <a:r>
              <a:rPr lang="en-US" sz="1200" b="1" i="0" kern="1200" baseline="0" dirty="0" smtClean="0">
                <a:solidFill>
                  <a:schemeClr val="tx1"/>
                </a:solidFill>
                <a:latin typeface="+mn-lt"/>
                <a:ea typeface="+mn-ea"/>
                <a:cs typeface="+mn-cs"/>
              </a:rPr>
              <a:t>Instructor’s note: </a:t>
            </a:r>
            <a:r>
              <a:rPr lang="en-US" sz="1200" b="0" i="0" kern="1200" baseline="0" dirty="0" smtClean="0">
                <a:solidFill>
                  <a:schemeClr val="tx1"/>
                </a:solidFill>
                <a:latin typeface="+mn-lt"/>
                <a:ea typeface="+mn-ea"/>
                <a:cs typeface="+mn-cs"/>
              </a:rPr>
              <a:t>Here you will introduce the concept of perceptual priming. Notice that the picture is of the same smiling female portrayed in slide 9. The intention here is to reference the perceptual priming experiments described below, in which an individual is better able to recognize a word or face that they have previously experienced. It should be made clear to the students that, while they likely remember this picture, this previous exposure does not need to be something that they can remember to have a priming effect.</a:t>
            </a:r>
            <a:endParaRPr lang="en-US" sz="1200" b="0"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Lecture Info: </a:t>
            </a:r>
            <a:r>
              <a:rPr lang="en-US" sz="1200" b="0" i="0" kern="1200" dirty="0" smtClean="0">
                <a:solidFill>
                  <a:schemeClr val="tx1"/>
                </a:solidFill>
                <a:latin typeface="+mn-lt"/>
                <a:ea typeface="+mn-ea"/>
                <a:cs typeface="+mn-cs"/>
              </a:rPr>
              <a:t>The pinnacle of conscious human memory function is known as episodic recollection because it allows one to re-experience the past, to virtually relive an earlier event. People who suffer from amnesia due to neurological damage to certain critical brain areas have poor memory for events and facts. Their memory deficit disrupts the type of memory termed </a:t>
            </a:r>
            <a:r>
              <a:rPr lang="en-US" sz="1200" b="0" i="1" kern="1200" dirty="0" smtClean="0">
                <a:solidFill>
                  <a:schemeClr val="tx1"/>
                </a:solidFill>
                <a:latin typeface="+mn-lt"/>
                <a:ea typeface="+mn-ea"/>
                <a:cs typeface="+mn-cs"/>
              </a:rPr>
              <a:t>declarative memory</a:t>
            </a:r>
            <a:r>
              <a:rPr lang="en-US" sz="1200" b="0" i="0" kern="1200" dirty="0" smtClean="0">
                <a:solidFill>
                  <a:schemeClr val="tx1"/>
                </a:solidFill>
                <a:latin typeface="+mn-lt"/>
                <a:ea typeface="+mn-ea"/>
                <a:cs typeface="+mn-cs"/>
              </a:rPr>
              <a:t> and makes it difficult to consciously remember. However, amnesic insults typically spare a set of memory functions that do not involve conscious remembering. These other types of memory, which include various habits, motor skills, cognitive skills, and procedures, can be demonstrated when an individual executes various actions as a function of prior learning, but in these cases a conscious experience of remembering is not necessarily included.</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Research on amnesia has thus supported the proposal that conscious remembering requires a specific set of brain operations that depend on networks of neurons in the cerebral cortex. Some of the other types of memory involve only </a:t>
            </a:r>
            <a:r>
              <a:rPr lang="en-US" sz="1200" b="0" i="0" kern="1200" dirty="0" err="1" smtClean="0">
                <a:solidFill>
                  <a:schemeClr val="tx1"/>
                </a:solidFill>
                <a:latin typeface="+mn-lt"/>
                <a:ea typeface="+mn-ea"/>
                <a:cs typeface="+mn-cs"/>
              </a:rPr>
              <a:t>subcortical</a:t>
            </a:r>
            <a:r>
              <a:rPr lang="en-US" sz="1200" b="0" i="0" kern="1200" dirty="0" smtClean="0">
                <a:solidFill>
                  <a:schemeClr val="tx1"/>
                </a:solidFill>
                <a:latin typeface="+mn-lt"/>
                <a:ea typeface="+mn-ea"/>
                <a:cs typeface="+mn-cs"/>
              </a:rPr>
              <a:t> brain regions, but there are also notable exceptions. In particular, </a:t>
            </a:r>
            <a:r>
              <a:rPr lang="en-US" sz="1200" b="0" i="1" kern="1200" dirty="0" smtClean="0">
                <a:solidFill>
                  <a:schemeClr val="tx1"/>
                </a:solidFill>
                <a:latin typeface="+mn-lt"/>
                <a:ea typeface="+mn-ea"/>
                <a:cs typeface="+mn-cs"/>
              </a:rPr>
              <a:t>perceptual priming</a:t>
            </a:r>
            <a:r>
              <a:rPr lang="en-US" sz="1200" b="0" i="0" kern="1200" dirty="0" smtClean="0">
                <a:solidFill>
                  <a:schemeClr val="tx1"/>
                </a:solidFill>
                <a:latin typeface="+mn-lt"/>
                <a:ea typeface="+mn-ea"/>
                <a:cs typeface="+mn-cs"/>
              </a:rPr>
              <a:t> is a type of memory that does not entail the conscious experience of remembering and that is typically preserved in amnesia. Perceptual priming is thought to reflect a fluency of processing produced by a prior experience, even when the individual cannot remember that prior experience. For example, a word or face might be perceived more efficiently if it had been viewed minutes earlier than if it hadn’t. Whereas a person with amnesia can demonstrate this item-specific fluency due to changes in corresponding cortical areas, they nevertheless would be impaired if asked to recognize the words or faces they previously experienced. A reasonable conclusion on the basis of this evidence is that remembering an episode is a conscious experience not merely due to the involvement of one portion of the cerebral cortex, but rather due to the specific configuration of cortical activity involved in the sharing or integration of information.</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13</a:t>
            </a:fld>
            <a:endParaRPr lang="en-US"/>
          </a:p>
        </p:txBody>
      </p:sp>
    </p:spTree>
    <p:extLst>
      <p:ext uri="{BB962C8B-B14F-4D97-AF65-F5344CB8AC3E}">
        <p14:creationId xmlns:p14="http://schemas.microsoft.com/office/powerpoint/2010/main" val="5184369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i="0" kern="1200" baseline="0" dirty="0" smtClean="0">
                <a:solidFill>
                  <a:schemeClr val="tx1"/>
                </a:solidFill>
                <a:latin typeface="+mn-lt"/>
                <a:ea typeface="+mn-ea"/>
                <a:cs typeface="+mn-cs"/>
              </a:rPr>
              <a:t>This slide discusses the interplay between areas of the brain necessary to achieve conscious recollection. </a:t>
            </a:r>
            <a:endParaRPr lang="en-US" sz="1200" b="0"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Lecture Info: </a:t>
            </a:r>
            <a:r>
              <a:rPr lang="en-US" sz="1200" b="0" i="0" kern="1200" dirty="0" smtClean="0">
                <a:solidFill>
                  <a:schemeClr val="tx1"/>
                </a:solidFill>
                <a:latin typeface="+mn-lt"/>
                <a:ea typeface="+mn-ea"/>
                <a:cs typeface="+mn-cs"/>
              </a:rPr>
              <a:t>Further </a:t>
            </a:r>
            <a:r>
              <a:rPr lang="en-US" sz="1200" b="0" i="0" kern="1200" dirty="0" err="1" smtClean="0">
                <a:solidFill>
                  <a:schemeClr val="tx1"/>
                </a:solidFill>
                <a:latin typeface="+mn-lt"/>
                <a:ea typeface="+mn-ea"/>
                <a:cs typeface="+mn-cs"/>
              </a:rPr>
              <a:t>neuroscientific</a:t>
            </a:r>
            <a:r>
              <a:rPr lang="en-US" sz="1200" b="0" i="0" kern="1200" dirty="0" smtClean="0">
                <a:solidFill>
                  <a:schemeClr val="tx1"/>
                </a:solidFill>
                <a:latin typeface="+mn-lt"/>
                <a:ea typeface="+mn-ea"/>
                <a:cs typeface="+mn-cs"/>
              </a:rPr>
              <a:t> studies of memory retrieval have shed additional light on the necessary steps for conscious recollection. For example, storing memories for the events we experience each day appears to depend on connections among multiple cortical regions as well as on a brain structure known as the hippocampus. Memory storage becomes more secure due to interactions between the hippocampus and cerebral cortex that can transpire over extended time periods following the initial registration of information. Conscious retrieval thus depends on the activity of elaborate sets of networks in the cortex. Memory retrieval that does not include conscious recollection depends either on restricted portions of the cortex or on brain regions separate from the cortex.</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The ways in which memory expressions that include the awareness of remembering differ from those that do not thus highlight the special nature of conscious memory experiences (</a:t>
            </a:r>
            <a:r>
              <a:rPr lang="en-US" sz="1200" b="0" i="0" u="none" strike="noStrike" kern="1200" dirty="0" err="1" smtClean="0">
                <a:solidFill>
                  <a:schemeClr val="tx1"/>
                </a:solidFill>
                <a:latin typeface="+mn-lt"/>
                <a:ea typeface="+mn-ea"/>
                <a:cs typeface="+mn-cs"/>
              </a:rPr>
              <a:t>Paller</a:t>
            </a:r>
            <a:r>
              <a:rPr lang="en-US" sz="1200" b="0" i="0" u="none" strike="noStrike" kern="1200" dirty="0" smtClean="0">
                <a:solidFill>
                  <a:schemeClr val="tx1"/>
                </a:solidFill>
                <a:latin typeface="+mn-lt"/>
                <a:ea typeface="+mn-ea"/>
                <a:cs typeface="+mn-cs"/>
              </a:rPr>
              <a:t>, Voss, &amp; Westerberg, 2009</a:t>
            </a:r>
            <a:r>
              <a:rPr lang="en-US" sz="1200" b="0" i="0" kern="1200" dirty="0" smtClean="0">
                <a:solidFill>
                  <a:schemeClr val="tx1"/>
                </a:solidFill>
                <a:latin typeface="+mn-lt"/>
                <a:ea typeface="+mn-ea"/>
                <a:cs typeface="+mn-cs"/>
              </a:rPr>
              <a:t>; </a:t>
            </a:r>
            <a:r>
              <a:rPr lang="en-US" sz="1200" b="0" i="0" u="none" strike="noStrike" kern="1200" dirty="0" smtClean="0">
                <a:solidFill>
                  <a:schemeClr val="tx1"/>
                </a:solidFill>
                <a:latin typeface="+mn-lt"/>
                <a:ea typeface="+mn-ea"/>
                <a:cs typeface="+mn-cs"/>
              </a:rPr>
              <a:t>Voss, Lucas, &amp; </a:t>
            </a:r>
            <a:r>
              <a:rPr lang="en-US" sz="1200" b="0" i="0" u="none" strike="noStrike" kern="1200" dirty="0" err="1" smtClean="0">
                <a:solidFill>
                  <a:schemeClr val="tx1"/>
                </a:solidFill>
                <a:latin typeface="+mn-lt"/>
                <a:ea typeface="+mn-ea"/>
                <a:cs typeface="+mn-cs"/>
              </a:rPr>
              <a:t>Paller</a:t>
            </a:r>
            <a:r>
              <a:rPr lang="en-US" sz="1200" b="0" i="0" u="none" strike="noStrike" kern="1200" dirty="0" smtClean="0">
                <a:solidFill>
                  <a:schemeClr val="tx1"/>
                </a:solidFill>
                <a:latin typeface="+mn-lt"/>
                <a:ea typeface="+mn-ea"/>
                <a:cs typeface="+mn-cs"/>
              </a:rPr>
              <a:t>, 2012</a:t>
            </a:r>
            <a:r>
              <a:rPr lang="en-US" sz="1200" b="0" i="0" kern="1200" dirty="0" smtClean="0">
                <a:solidFill>
                  <a:schemeClr val="tx1"/>
                </a:solidFill>
                <a:latin typeface="+mn-lt"/>
                <a:ea typeface="+mn-ea"/>
                <a:cs typeface="+mn-cs"/>
              </a:rPr>
              <a:t>). Indeed, memory storage in the brain can be very complex for many different types of memory, but there are specific physiological prerequisites for the type of memory that coincides with conscious recollection.</a:t>
            </a:r>
          </a:p>
          <a:p>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14</a:t>
            </a:fld>
            <a:endParaRPr lang="en-US"/>
          </a:p>
        </p:txBody>
      </p:sp>
    </p:spTree>
    <p:extLst>
      <p:ext uri="{BB962C8B-B14F-4D97-AF65-F5344CB8AC3E}">
        <p14:creationId xmlns:p14="http://schemas.microsoft.com/office/powerpoint/2010/main" val="26778683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this slide is</a:t>
            </a:r>
            <a:r>
              <a:rPr lang="en-US" baseline="0" dirty="0" smtClean="0"/>
              <a:t> to provide an overview of the material that will be covered during the lecture.</a:t>
            </a:r>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15</a:t>
            </a:fld>
            <a:endParaRPr lang="en-US"/>
          </a:p>
        </p:txBody>
      </p:sp>
    </p:spTree>
    <p:extLst>
      <p:ext uri="{BB962C8B-B14F-4D97-AF65-F5344CB8AC3E}">
        <p14:creationId xmlns:p14="http://schemas.microsoft.com/office/powerpoint/2010/main" val="28399778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sz="1200" b="0" i="0" kern="1200" dirty="0" smtClean="0">
                <a:solidFill>
                  <a:schemeClr val="tx1"/>
                </a:solidFill>
                <a:latin typeface="+mn-lt"/>
                <a:ea typeface="+mn-ea"/>
                <a:cs typeface="+mn-cs"/>
              </a:rPr>
              <a:t>This slide </a:t>
            </a:r>
            <a:r>
              <a:rPr lang="en-US" sz="1200" b="0" i="0" kern="1200" baseline="0" dirty="0" smtClean="0">
                <a:solidFill>
                  <a:schemeClr val="tx1"/>
                </a:solidFill>
                <a:latin typeface="+mn-lt"/>
                <a:ea typeface="+mn-ea"/>
                <a:cs typeface="+mn-cs"/>
              </a:rPr>
              <a:t>begins a discussion regarding the way in which consciousness can influence body sensations. This includes the introduction of coincident sensations, presence, and the Social Neuroscience Theory of Consciousness. Pictured is a portrayal of an out-of-body experience, discussed further below.</a:t>
            </a:r>
            <a:endParaRPr lang="en-US" sz="1200" b="0"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Demonstration:</a:t>
            </a:r>
            <a:r>
              <a:rPr lang="en-US" sz="1200" b="1" i="0" kern="1200" baseline="0" dirty="0" smtClean="0">
                <a:solidFill>
                  <a:schemeClr val="tx1"/>
                </a:solidFill>
                <a:latin typeface="+mn-lt"/>
                <a:ea typeface="+mn-ea"/>
                <a:cs typeface="+mn-cs"/>
              </a:rPr>
              <a:t> </a:t>
            </a:r>
            <a:r>
              <a:rPr lang="en-US" sz="1200" b="0" i="0" kern="1200" baseline="0" dirty="0" smtClean="0">
                <a:solidFill>
                  <a:schemeClr val="tx1"/>
                </a:solidFill>
                <a:latin typeface="+mn-lt"/>
                <a:ea typeface="+mn-ea"/>
                <a:cs typeface="+mn-cs"/>
              </a:rPr>
              <a:t>Ask students to rub their left arm wit their right hand. Do you feel the rubbing sensation only in your arm or also in your hand? What kind of information can you collect about yourself and your body through this sensation? </a:t>
            </a:r>
            <a:endParaRPr lang="en-US" sz="1200" b="1"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(Click) </a:t>
            </a:r>
            <a:r>
              <a:rPr lang="en-US" sz="1200" b="0" i="0" kern="1200" dirty="0" smtClean="0">
                <a:solidFill>
                  <a:schemeClr val="tx1"/>
                </a:solidFill>
                <a:latin typeface="+mn-lt"/>
                <a:ea typeface="+mn-ea"/>
                <a:cs typeface="+mn-cs"/>
              </a:rPr>
              <a:t>Coincident Sensations</a:t>
            </a:r>
            <a:endParaRPr lang="en-US" sz="1200" b="1"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Explanation: </a:t>
            </a:r>
            <a:r>
              <a:rPr lang="en-US" sz="1200" b="0" i="0" kern="1200" dirty="0" smtClean="0">
                <a:solidFill>
                  <a:schemeClr val="tx1"/>
                </a:solidFill>
                <a:latin typeface="+mn-lt"/>
                <a:ea typeface="+mn-ea"/>
                <a:cs typeface="+mn-cs"/>
              </a:rPr>
              <a:t>The brain can generate body awareness by registering </a:t>
            </a:r>
            <a:r>
              <a:rPr lang="en-US" sz="1200" b="1" i="0" kern="1200" dirty="0" smtClean="0">
                <a:solidFill>
                  <a:schemeClr val="tx1"/>
                </a:solidFill>
                <a:latin typeface="+mn-lt"/>
                <a:ea typeface="+mn-ea"/>
                <a:cs typeface="+mn-cs"/>
              </a:rPr>
              <a:t>coincident sensations</a:t>
            </a:r>
            <a:r>
              <a:rPr lang="en-US" sz="1200" b="0" i="0" kern="1200" dirty="0" smtClean="0">
                <a:solidFill>
                  <a:schemeClr val="tx1"/>
                </a:solidFill>
                <a:latin typeface="+mn-lt"/>
                <a:ea typeface="+mn-ea"/>
                <a:cs typeface="+mn-cs"/>
              </a:rPr>
              <a:t>. For example, when you rub your arm, you see your hand rubbing your arm and simultaneously feel the rubbing sensation in both your hand and your arm. This simultaneity tells you that it is </a:t>
            </a:r>
            <a:r>
              <a:rPr lang="en-US" sz="1200" b="0" i="1" kern="1200" dirty="0" smtClean="0">
                <a:solidFill>
                  <a:schemeClr val="tx1"/>
                </a:solidFill>
                <a:latin typeface="+mn-lt"/>
                <a:ea typeface="+mn-ea"/>
                <a:cs typeface="+mn-cs"/>
              </a:rPr>
              <a:t>your</a:t>
            </a:r>
            <a:r>
              <a:rPr lang="en-US" sz="1200" b="0" i="0" kern="1200" dirty="0" smtClean="0">
                <a:solidFill>
                  <a:schemeClr val="tx1"/>
                </a:solidFill>
                <a:latin typeface="+mn-lt"/>
                <a:ea typeface="+mn-ea"/>
                <a:cs typeface="+mn-cs"/>
              </a:rPr>
              <a:t> hand and </a:t>
            </a:r>
            <a:r>
              <a:rPr lang="en-US" sz="1200" b="0" i="1" kern="1200" dirty="0" smtClean="0">
                <a:solidFill>
                  <a:schemeClr val="tx1"/>
                </a:solidFill>
                <a:latin typeface="+mn-lt"/>
                <a:ea typeface="+mn-ea"/>
                <a:cs typeface="+mn-cs"/>
              </a:rPr>
              <a:t>your </a:t>
            </a:r>
            <a:r>
              <a:rPr lang="en-US" sz="1200" b="0" i="0" kern="1200" dirty="0" smtClean="0">
                <a:solidFill>
                  <a:schemeClr val="tx1"/>
                </a:solidFill>
                <a:latin typeface="+mn-lt"/>
                <a:ea typeface="+mn-ea"/>
                <a:cs typeface="+mn-cs"/>
              </a:rPr>
              <a:t>arm. Infants use the same type of coincident sensations to initially develop the self/</a:t>
            </a:r>
            <a:r>
              <a:rPr lang="en-US" sz="1200" b="0" i="0" kern="1200" dirty="0" err="1" smtClean="0">
                <a:solidFill>
                  <a:schemeClr val="tx1"/>
                </a:solidFill>
                <a:latin typeface="+mn-lt"/>
                <a:ea typeface="+mn-ea"/>
                <a:cs typeface="+mn-cs"/>
              </a:rPr>
              <a:t>nonself</a:t>
            </a:r>
            <a:r>
              <a:rPr lang="en-US" sz="1200" b="0" i="0" kern="1200" dirty="0" smtClean="0">
                <a:solidFill>
                  <a:schemeClr val="tx1"/>
                </a:solidFill>
                <a:latin typeface="+mn-lt"/>
                <a:ea typeface="+mn-ea"/>
                <a:cs typeface="+mn-cs"/>
              </a:rPr>
              <a:t> distinction that is fundamental to our construal of the world.</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Video: </a:t>
            </a:r>
            <a:r>
              <a:rPr lang="en-US" sz="1200" b="0" i="0" kern="1200" dirty="0" smtClean="0">
                <a:solidFill>
                  <a:schemeClr val="tx1"/>
                </a:solidFill>
                <a:latin typeface="+mn-lt"/>
                <a:ea typeface="+mn-ea"/>
                <a:cs typeface="+mn-cs"/>
              </a:rPr>
              <a:t>The fact that your brain constructs body awareness in this way can be experienced via the rubber-hand illusion shown</a:t>
            </a:r>
            <a:r>
              <a:rPr lang="en-US" sz="1200" b="0" i="0" kern="1200" baseline="0" dirty="0" smtClean="0">
                <a:solidFill>
                  <a:schemeClr val="tx1"/>
                </a:solidFill>
                <a:latin typeface="+mn-lt"/>
                <a:ea typeface="+mn-ea"/>
                <a:cs typeface="+mn-cs"/>
              </a:rPr>
              <a:t> in this video (also linked to “Coincident Sensations” in the slide): https://www.youtube.com/watch?v=Qsmkgi7FgEo</a:t>
            </a:r>
            <a:r>
              <a:rPr lang="en-US" sz="1200" b="0" i="0" kern="1200" dirty="0" smtClean="0">
                <a:solidFill>
                  <a:schemeClr val="tx1"/>
                </a:solidFill>
                <a:latin typeface="+mn-lt"/>
                <a:ea typeface="+mn-ea"/>
                <a:cs typeface="+mn-cs"/>
              </a:rPr>
              <a:t>. If you see a rubber hand being rubbed and simultaneously feel the corresponding rubbing sensation on your own body out of view, you will momentarily feel a bizarre sensation—that the rubber hand is your own.</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The construction of our body awareness appears to be mediated by specific brain mechanisms involving a region of the cortex known as the </a:t>
            </a:r>
            <a:r>
              <a:rPr lang="en-US" sz="1200" b="0" i="0" kern="1200" dirty="0" err="1" smtClean="0">
                <a:solidFill>
                  <a:schemeClr val="tx1"/>
                </a:solidFill>
                <a:latin typeface="+mn-lt"/>
                <a:ea typeface="+mn-ea"/>
                <a:cs typeface="+mn-cs"/>
              </a:rPr>
              <a:t>temporoparietal</a:t>
            </a:r>
            <a:r>
              <a:rPr lang="en-US" sz="1200" b="0" i="0" kern="1200" dirty="0" smtClean="0">
                <a:solidFill>
                  <a:schemeClr val="tx1"/>
                </a:solidFill>
                <a:latin typeface="+mn-lt"/>
                <a:ea typeface="+mn-ea"/>
                <a:cs typeface="+mn-cs"/>
              </a:rPr>
              <a:t> junction. Damage to this brain region can generate distorted body awareness, such as feeling a substantially elongated torso. </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(Click)</a:t>
            </a:r>
            <a:r>
              <a:rPr lang="en-US" sz="1200" b="1" i="0" kern="1200" baseline="0" dirty="0" smtClean="0">
                <a:solidFill>
                  <a:schemeClr val="tx1"/>
                </a:solidFill>
                <a:latin typeface="+mn-lt"/>
                <a:ea typeface="+mn-ea"/>
                <a:cs typeface="+mn-cs"/>
              </a:rPr>
              <a:t> </a:t>
            </a:r>
            <a:r>
              <a:rPr lang="en-US" sz="1200" b="0" i="0" kern="1200" baseline="0" dirty="0" smtClean="0">
                <a:solidFill>
                  <a:schemeClr val="tx1"/>
                </a:solidFill>
                <a:latin typeface="+mn-lt"/>
                <a:ea typeface="+mn-ea"/>
                <a:cs typeface="+mn-cs"/>
              </a:rPr>
              <a:t>Presence</a:t>
            </a:r>
            <a:endParaRPr lang="en-US" sz="1200" b="1"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Video:</a:t>
            </a:r>
            <a:r>
              <a:rPr lang="en-US" sz="1200" b="1" i="0" kern="1200" baseline="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Altered neural activity in this region through artificial stimulation can also produce an out-of-body experience</a:t>
            </a:r>
            <a:r>
              <a:rPr lang="en-US" sz="1200" b="0" i="0" kern="1200" baseline="0" dirty="0" smtClean="0">
                <a:solidFill>
                  <a:schemeClr val="tx1"/>
                </a:solidFill>
                <a:latin typeface="+mn-lt"/>
                <a:ea typeface="+mn-ea"/>
                <a:cs typeface="+mn-cs"/>
              </a:rPr>
              <a:t> as shown in this video (also linked to “Presence” in the slide): https://www.youtube.com/watch?v=4PQAc_Z2OfQ</a:t>
            </a:r>
            <a:r>
              <a:rPr lang="en-US" sz="1200" b="0" i="0" kern="1200" dirty="0" smtClean="0">
                <a:solidFill>
                  <a:schemeClr val="tx1"/>
                </a:solidFill>
                <a:latin typeface="+mn-lt"/>
                <a:ea typeface="+mn-ea"/>
                <a:cs typeface="+mn-cs"/>
              </a:rPr>
              <a:t>, in which you feel like your body is in another location and you have a novel perspective on your body and the world, such as from the ceiling of the room.</a:t>
            </a:r>
          </a:p>
          <a:p>
            <a:endParaRPr lang="en-US" dirty="0" smtClean="0"/>
          </a:p>
          <a:p>
            <a:r>
              <a:rPr lang="en-US" sz="1200" b="0" i="0" kern="1200" dirty="0" smtClean="0">
                <a:solidFill>
                  <a:schemeClr val="tx1"/>
                </a:solidFill>
                <a:latin typeface="+mn-lt"/>
                <a:ea typeface="+mn-ea"/>
                <a:cs typeface="+mn-cs"/>
              </a:rPr>
              <a:t>Remarkably, comparable brain mechanisms may also generate the normal awareness of the sense of self and the sensation of being inside a body. In the context of </a:t>
            </a:r>
            <a:r>
              <a:rPr lang="en-US" sz="1200" b="0" i="1" kern="1200" dirty="0" smtClean="0">
                <a:solidFill>
                  <a:schemeClr val="tx1"/>
                </a:solidFill>
                <a:latin typeface="+mn-lt"/>
                <a:ea typeface="+mn-ea"/>
                <a:cs typeface="+mn-cs"/>
              </a:rPr>
              <a:t>virtual reality</a:t>
            </a:r>
            <a:r>
              <a:rPr lang="en-US" sz="1200" b="0" i="0" kern="1200" dirty="0" smtClean="0">
                <a:solidFill>
                  <a:schemeClr val="tx1"/>
                </a:solidFill>
                <a:latin typeface="+mn-lt"/>
                <a:ea typeface="+mn-ea"/>
                <a:cs typeface="+mn-cs"/>
              </a:rPr>
              <a:t> this sensation is known as </a:t>
            </a:r>
            <a:r>
              <a:rPr lang="en-US" sz="1200" b="1" i="0" kern="1200" dirty="0" smtClean="0">
                <a:solidFill>
                  <a:schemeClr val="tx1"/>
                </a:solidFill>
                <a:latin typeface="+mn-lt"/>
                <a:ea typeface="+mn-ea"/>
                <a:cs typeface="+mn-cs"/>
              </a:rPr>
              <a:t>presence</a:t>
            </a:r>
            <a:r>
              <a:rPr lang="en-US" sz="1200" b="0" i="0" kern="1200" dirty="0" smtClean="0">
                <a:solidFill>
                  <a:schemeClr val="tx1"/>
                </a:solidFill>
                <a:latin typeface="+mn-lt"/>
                <a:ea typeface="+mn-ea"/>
                <a:cs typeface="+mn-cs"/>
              </a:rPr>
              <a:t> (the compelling experience of actually being there). Our normal localization of the self may be equally artificial, in that it is not a given aspect of life but is constructed through a special brain mechanism.</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(Click) </a:t>
            </a:r>
            <a:r>
              <a:rPr lang="en-US" sz="1200" b="0" i="0" kern="1200" dirty="0" smtClean="0">
                <a:solidFill>
                  <a:schemeClr val="tx1"/>
                </a:solidFill>
                <a:latin typeface="+mn-lt"/>
                <a:ea typeface="+mn-ea"/>
                <a:cs typeface="+mn-cs"/>
              </a:rPr>
              <a:t>Social Neuroscience</a:t>
            </a:r>
            <a:r>
              <a:rPr lang="en-US" sz="1200" b="0" i="0" kern="1200" baseline="0" dirty="0" smtClean="0">
                <a:solidFill>
                  <a:schemeClr val="tx1"/>
                </a:solidFill>
                <a:latin typeface="+mn-lt"/>
                <a:ea typeface="+mn-ea"/>
                <a:cs typeface="+mn-cs"/>
              </a:rPr>
              <a:t> </a:t>
            </a:r>
            <a:endParaRPr lang="en-US" sz="1200" b="1"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A </a:t>
            </a:r>
            <a:r>
              <a:rPr lang="en-US" sz="1200" b="1" i="1" kern="1200" dirty="0" smtClean="0">
                <a:solidFill>
                  <a:schemeClr val="tx1"/>
                </a:solidFill>
                <a:latin typeface="+mn-lt"/>
                <a:ea typeface="+mn-ea"/>
                <a:cs typeface="+mn-cs"/>
              </a:rPr>
              <a:t>Social Neuroscience</a:t>
            </a:r>
            <a:r>
              <a:rPr lang="en-US" sz="1200" b="0" i="1" kern="1200" dirty="0" smtClean="0">
                <a:solidFill>
                  <a:schemeClr val="tx1"/>
                </a:solidFill>
                <a:latin typeface="+mn-lt"/>
                <a:ea typeface="+mn-ea"/>
                <a:cs typeface="+mn-cs"/>
              </a:rPr>
              <a:t> Theory of Consciousness</a:t>
            </a:r>
            <a:r>
              <a:rPr lang="en-US" sz="1200" b="0" i="0" kern="1200" dirty="0" smtClean="0">
                <a:solidFill>
                  <a:schemeClr val="tx1"/>
                </a:solidFill>
                <a:latin typeface="+mn-lt"/>
                <a:ea typeface="+mn-ea"/>
                <a:cs typeface="+mn-cs"/>
              </a:rPr>
              <a:t> (</a:t>
            </a:r>
            <a:r>
              <a:rPr lang="en-US" sz="1200" b="0" i="0" u="none" strike="noStrike" kern="1200" dirty="0" err="1" smtClean="0">
                <a:solidFill>
                  <a:schemeClr val="tx1"/>
                </a:solidFill>
                <a:latin typeface="+mn-lt"/>
                <a:ea typeface="+mn-ea"/>
                <a:cs typeface="+mn-cs"/>
                <a:hlinkClick r:id="rId3"/>
              </a:rPr>
              <a:t>Graziano</a:t>
            </a:r>
            <a:r>
              <a:rPr lang="en-US" sz="1200" b="0" i="0" u="none" strike="noStrike" kern="1200" dirty="0" smtClean="0">
                <a:solidFill>
                  <a:schemeClr val="tx1"/>
                </a:solidFill>
                <a:latin typeface="+mn-lt"/>
                <a:ea typeface="+mn-ea"/>
                <a:cs typeface="+mn-cs"/>
                <a:hlinkClick r:id="rId3"/>
              </a:rPr>
              <a:t> &amp; </a:t>
            </a:r>
            <a:r>
              <a:rPr lang="en-US" sz="1200" b="0" i="0" u="none" strike="noStrike" kern="1200" dirty="0" err="1" smtClean="0">
                <a:solidFill>
                  <a:schemeClr val="tx1"/>
                </a:solidFill>
                <a:latin typeface="+mn-lt"/>
                <a:ea typeface="+mn-ea"/>
                <a:cs typeface="+mn-cs"/>
                <a:hlinkClick r:id="rId3"/>
              </a:rPr>
              <a:t>Kastner</a:t>
            </a:r>
            <a:r>
              <a:rPr lang="en-US" sz="1200" b="0" i="0" u="none" strike="noStrike" kern="1200" dirty="0" smtClean="0">
                <a:solidFill>
                  <a:schemeClr val="tx1"/>
                </a:solidFill>
                <a:latin typeface="+mn-lt"/>
                <a:ea typeface="+mn-ea"/>
                <a:cs typeface="+mn-cs"/>
                <a:hlinkClick r:id="rId3"/>
              </a:rPr>
              <a:t>, 2011</a:t>
            </a:r>
            <a:r>
              <a:rPr lang="en-US" sz="1200" b="0" i="0" kern="1200" dirty="0" smtClean="0">
                <a:solidFill>
                  <a:schemeClr val="tx1"/>
                </a:solidFill>
                <a:latin typeface="+mn-lt"/>
                <a:ea typeface="+mn-ea"/>
                <a:cs typeface="+mn-cs"/>
              </a:rPr>
              <a:t>) ascribes an important role to our ability to localize our own sense of self. The main premise of the theory is that you fare better in a social environment to the extent that you can predict what people are going to do. So, the human brain has developed mechanisms to construct models of other people’s attention and intention, and to localize those models in the corresponding people’s heads to keep track of them. The proposal is that the same brain mechanism was adapted to construct a model of one’s own attention and intention, which is then localized in one’s own head and perceived as consciousness. If so, then the primary function of consciousness is to allow us to predict our own behavior. Research is needed to test the major predictions of this new theory, such as whether changes in consciousness (e.g., due to normal fluctuations, psychiatric disease, brain damage) are closely associated with changes in the brain mechanisms that allow us to model other people’s attention and intention.</a:t>
            </a:r>
          </a:p>
          <a:p>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16</a:t>
            </a:fld>
            <a:endParaRPr lang="en-US"/>
          </a:p>
        </p:txBody>
      </p:sp>
    </p:spTree>
    <p:extLst>
      <p:ext uri="{BB962C8B-B14F-4D97-AF65-F5344CB8AC3E}">
        <p14:creationId xmlns:p14="http://schemas.microsoft.com/office/powerpoint/2010/main" val="27012268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this slide is</a:t>
            </a:r>
            <a:r>
              <a:rPr lang="en-US" baseline="0" dirty="0" smtClean="0"/>
              <a:t> to provide an overview of the material that will be covered during the lecture.</a:t>
            </a:r>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17</a:t>
            </a:fld>
            <a:endParaRPr lang="en-US"/>
          </a:p>
        </p:txBody>
      </p:sp>
    </p:spTree>
    <p:extLst>
      <p:ext uri="{BB962C8B-B14F-4D97-AF65-F5344CB8AC3E}">
        <p14:creationId xmlns:p14="http://schemas.microsoft.com/office/powerpoint/2010/main" val="28399778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b="0" i="0" kern="1200" dirty="0" smtClean="0">
                <a:solidFill>
                  <a:schemeClr val="tx1"/>
                </a:solidFill>
                <a:latin typeface="+mn-lt"/>
                <a:ea typeface="+mn-ea"/>
                <a:cs typeface="+mn-cs"/>
              </a:rPr>
              <a:t>This</a:t>
            </a:r>
            <a:r>
              <a:rPr lang="en-US" sz="1200" b="0" i="0" kern="1200" baseline="0" dirty="0" smtClean="0">
                <a:solidFill>
                  <a:schemeClr val="tx1"/>
                </a:solidFill>
                <a:latin typeface="+mn-lt"/>
                <a:ea typeface="+mn-ea"/>
                <a:cs typeface="+mn-cs"/>
              </a:rPr>
              <a:t> slide describes the role of volition within the context of our subjective feelings of consciousness, and introduces the dichotomy of conscious volition and unconscious gut decision. </a:t>
            </a:r>
            <a:endParaRPr lang="en-US" sz="1200" b="0"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Lecture Info: </a:t>
            </a:r>
            <a:r>
              <a:rPr lang="en-US" sz="1200" b="0" i="0" kern="1200" dirty="0" smtClean="0">
                <a:solidFill>
                  <a:schemeClr val="tx1"/>
                </a:solidFill>
                <a:latin typeface="+mn-lt"/>
                <a:ea typeface="+mn-ea"/>
                <a:cs typeface="+mn-cs"/>
              </a:rPr>
              <a:t>Choosing among multiple possible actions, the sense of </a:t>
            </a:r>
            <a:r>
              <a:rPr lang="en-US" sz="1200" b="1" i="1" kern="1200" dirty="0" smtClean="0">
                <a:solidFill>
                  <a:schemeClr val="tx1"/>
                </a:solidFill>
                <a:latin typeface="+mn-lt"/>
                <a:ea typeface="+mn-ea"/>
                <a:cs typeface="+mn-cs"/>
              </a:rPr>
              <a:t>volition</a:t>
            </a:r>
            <a:r>
              <a:rPr lang="en-US" sz="1200" b="0" i="0" kern="1200" dirty="0" smtClean="0">
                <a:solidFill>
                  <a:schemeClr val="tx1"/>
                </a:solidFill>
                <a:latin typeface="+mn-lt"/>
                <a:ea typeface="+mn-ea"/>
                <a:cs typeface="+mn-cs"/>
              </a:rPr>
              <a:t>, is closely associated with our subjective feeling of consciousness. When we make a lot of decisions, we may feel especially conscious and then feel exhausted, as if our mental energy has been drained. We make decisions in two distinct ways. Sometimes we carefully analyze and weigh different factors to reach a decision, taking full advantage of the brain’s conscious mode of information processing. Other times we make a </a:t>
            </a:r>
            <a:r>
              <a:rPr lang="en-US" sz="1200" b="1" i="1" kern="1200" dirty="0" smtClean="0">
                <a:solidFill>
                  <a:schemeClr val="tx1"/>
                </a:solidFill>
                <a:latin typeface="+mn-lt"/>
                <a:ea typeface="+mn-ea"/>
                <a:cs typeface="+mn-cs"/>
              </a:rPr>
              <a:t>gut decision</a:t>
            </a:r>
            <a:r>
              <a:rPr lang="en-US" sz="1200" b="0" i="0" kern="1200" dirty="0" smtClean="0">
                <a:solidFill>
                  <a:schemeClr val="tx1"/>
                </a:solidFill>
                <a:latin typeface="+mn-lt"/>
                <a:ea typeface="+mn-ea"/>
                <a:cs typeface="+mn-cs"/>
              </a:rPr>
              <a:t>, trusting the unconscious mode of information processing (although it still depends on the brain). The unconscious mode is adept at simultaneously considering numerous factors in parallel, which can yield an overall impression of the sum total of evidence. In this case, we have no awareness of the individual considerations. In the conscious mode, in contrast, we can carefully scrutinize each factor—although the act of focusing on a specific factor can interfere with weighing in other factors.</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Discussion question: </a:t>
            </a:r>
            <a:r>
              <a:rPr lang="en-US" sz="1200" b="0" i="0" kern="1200" dirty="0" smtClean="0">
                <a:solidFill>
                  <a:schemeClr val="tx1"/>
                </a:solidFill>
                <a:latin typeface="+mn-lt"/>
                <a:ea typeface="+mn-ea"/>
                <a:cs typeface="+mn-cs"/>
              </a:rPr>
              <a:t>Based</a:t>
            </a:r>
            <a:r>
              <a:rPr lang="en-US" sz="1200" b="0" i="0" kern="1200" baseline="0" dirty="0" smtClean="0">
                <a:solidFill>
                  <a:schemeClr val="tx1"/>
                </a:solidFill>
                <a:latin typeface="+mn-lt"/>
                <a:ea typeface="+mn-ea"/>
                <a:cs typeface="+mn-cs"/>
              </a:rPr>
              <a:t> on this information, when might it be best to make gut decisions? What about carefully considered, conscious decisions? </a:t>
            </a:r>
            <a:endParaRPr lang="en-US" sz="1200" b="1"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Explanation:</a:t>
            </a:r>
            <a:r>
              <a:rPr lang="en-US" sz="1200" b="1" i="0" kern="1200" baseline="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One might try to optimize decision making by taking into account these two strategies. A careful conscious decision should be effective when there are only a few known factors to consider. A gut decision should be effective when a large number of factors should be considered simultaneously. Gut decisions can indeed be accurate on occasion (e.g., guessing which of many teams will win a close competition), but only if you are well versed in the relevant domain (</a:t>
            </a:r>
            <a:r>
              <a:rPr lang="en-US" sz="1200" b="0" i="0" u="none" strike="noStrike" kern="1200" dirty="0" smtClean="0">
                <a:solidFill>
                  <a:schemeClr val="tx1"/>
                </a:solidFill>
                <a:latin typeface="+mn-lt"/>
                <a:ea typeface="+mn-ea"/>
                <a:cs typeface="+mn-cs"/>
              </a:rPr>
              <a:t>Dane, </a:t>
            </a:r>
            <a:r>
              <a:rPr lang="en-US" sz="1200" b="0" i="0" u="none" strike="noStrike" kern="1200" dirty="0" err="1" smtClean="0">
                <a:solidFill>
                  <a:schemeClr val="tx1"/>
                </a:solidFill>
                <a:latin typeface="+mn-lt"/>
                <a:ea typeface="+mn-ea"/>
                <a:cs typeface="+mn-cs"/>
              </a:rPr>
              <a:t>Rockmann</a:t>
            </a:r>
            <a:r>
              <a:rPr lang="en-US" sz="1200" b="0" i="0" u="none" strike="noStrike" kern="1200" dirty="0" smtClean="0">
                <a:solidFill>
                  <a:schemeClr val="tx1"/>
                </a:solidFill>
                <a:latin typeface="+mn-lt"/>
                <a:ea typeface="+mn-ea"/>
                <a:cs typeface="+mn-cs"/>
              </a:rPr>
              <a:t>, &amp; Pratt, 2012</a:t>
            </a:r>
            <a:r>
              <a:rPr lang="en-US" sz="1200" b="0" i="0" kern="1200" dirty="0" smtClean="0">
                <a:solidFill>
                  <a:schemeClr val="tx1"/>
                </a:solidFill>
                <a:latin typeface="+mn-lt"/>
                <a:ea typeface="+mn-ea"/>
                <a:cs typeface="+mn-cs"/>
              </a:rPr>
              <a:t>).</a:t>
            </a:r>
          </a:p>
          <a:p>
            <a:endParaRPr lang="en-US" dirty="0" smtClean="0"/>
          </a:p>
          <a:p>
            <a:r>
              <a:rPr lang="en-US" sz="1200" b="0" i="0" kern="1200" dirty="0" smtClean="0">
                <a:solidFill>
                  <a:schemeClr val="tx1"/>
                </a:solidFill>
                <a:latin typeface="+mn-lt"/>
                <a:ea typeface="+mn-ea"/>
                <a:cs typeface="+mn-cs"/>
              </a:rPr>
              <a:t>As we learn from our experiences, some of this gradual knowledge accrual is unconscious; we don’t know we have it and we can use it without knowing it. On the other hand, consciously acquired information can be uniquely beneficial by allowing additional stages of control (d</a:t>
            </a:r>
            <a:r>
              <a:rPr lang="en-US" sz="1200" b="0" i="0" u="none" strike="noStrike" kern="1200" dirty="0" smtClean="0">
                <a:solidFill>
                  <a:schemeClr val="tx1"/>
                </a:solidFill>
                <a:latin typeface="+mn-lt"/>
                <a:ea typeface="+mn-ea"/>
                <a:cs typeface="+mn-cs"/>
              </a:rPr>
              <a:t>e Lange, van </a:t>
            </a:r>
            <a:r>
              <a:rPr lang="en-US" sz="1200" b="0" i="0" u="none" strike="noStrike" kern="1200" dirty="0" err="1" smtClean="0">
                <a:solidFill>
                  <a:schemeClr val="tx1"/>
                </a:solidFill>
                <a:latin typeface="+mn-lt"/>
                <a:ea typeface="+mn-ea"/>
                <a:cs typeface="+mn-cs"/>
              </a:rPr>
              <a:t>Gaal</a:t>
            </a:r>
            <a:r>
              <a:rPr lang="en-US" sz="1200" b="0" i="0" u="none" strike="noStrike" kern="1200" dirty="0" smtClean="0">
                <a:solidFill>
                  <a:schemeClr val="tx1"/>
                </a:solidFill>
                <a:latin typeface="+mn-lt"/>
                <a:ea typeface="+mn-ea"/>
                <a:cs typeface="+mn-cs"/>
              </a:rPr>
              <a:t>, </a:t>
            </a:r>
            <a:r>
              <a:rPr lang="en-US" sz="1200" b="0" i="0" u="none" strike="noStrike" kern="1200" dirty="0" err="1" smtClean="0">
                <a:solidFill>
                  <a:schemeClr val="tx1"/>
                </a:solidFill>
                <a:latin typeface="+mn-lt"/>
                <a:ea typeface="+mn-ea"/>
                <a:cs typeface="+mn-cs"/>
              </a:rPr>
              <a:t>Lamme</a:t>
            </a:r>
            <a:r>
              <a:rPr lang="en-US" sz="1200" b="0" i="0" u="none" strike="noStrike" kern="1200" dirty="0" smtClean="0">
                <a:solidFill>
                  <a:schemeClr val="tx1"/>
                </a:solidFill>
                <a:latin typeface="+mn-lt"/>
                <a:ea typeface="+mn-ea"/>
                <a:cs typeface="+mn-cs"/>
              </a:rPr>
              <a:t>, &amp; </a:t>
            </a:r>
            <a:r>
              <a:rPr lang="en-US" sz="1200" b="0" i="0" u="none" strike="noStrike" kern="1200" dirty="0" err="1" smtClean="0">
                <a:solidFill>
                  <a:schemeClr val="tx1"/>
                </a:solidFill>
                <a:latin typeface="+mn-lt"/>
                <a:ea typeface="+mn-ea"/>
                <a:cs typeface="+mn-cs"/>
              </a:rPr>
              <a:t>Dehaene</a:t>
            </a:r>
            <a:r>
              <a:rPr lang="en-US" sz="1200" b="0" i="0" u="none" strike="noStrike" kern="1200" dirty="0" smtClean="0">
                <a:solidFill>
                  <a:schemeClr val="tx1"/>
                </a:solidFill>
                <a:latin typeface="+mn-lt"/>
                <a:ea typeface="+mn-ea"/>
                <a:cs typeface="+mn-cs"/>
              </a:rPr>
              <a:t>, 2011</a:t>
            </a:r>
            <a:r>
              <a:rPr lang="en-US" sz="1200" b="0" i="0" kern="1200" dirty="0" smtClean="0">
                <a:solidFill>
                  <a:schemeClr val="tx1"/>
                </a:solidFill>
                <a:latin typeface="+mn-lt"/>
                <a:ea typeface="+mn-ea"/>
                <a:cs typeface="+mn-cs"/>
              </a:rPr>
              <a:t>). It is often helpful to control which new knowledge we acquire and which stored information we retrieve in accordance with our conscious goals and beliefs.</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Whether you choose to trust your gut or to carefully analyze the relevant factors, you feel that you freely reach your own decision. </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Discussion question: </a:t>
            </a:r>
            <a:r>
              <a:rPr lang="en-US" sz="1200" b="0" i="0" kern="1200" dirty="0" smtClean="0">
                <a:solidFill>
                  <a:schemeClr val="tx1"/>
                </a:solidFill>
                <a:latin typeface="+mn-lt"/>
                <a:ea typeface="+mn-ea"/>
                <a:cs typeface="+mn-cs"/>
              </a:rPr>
              <a:t>Do you think this feeling of free choice is real? </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Explanation:</a:t>
            </a:r>
            <a:r>
              <a:rPr lang="en-US" sz="1200" b="1" i="0" kern="1200" baseline="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Contemporary experimental techniques fall short of answering this existential question. However, it is likely that at least the sense of immediacy of our decisions is an illusion.</a:t>
            </a:r>
          </a:p>
          <a:p>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18</a:t>
            </a:fld>
            <a:endParaRPr lang="en-US"/>
          </a:p>
        </p:txBody>
      </p:sp>
    </p:spTree>
    <p:extLst>
      <p:ext uri="{BB962C8B-B14F-4D97-AF65-F5344CB8AC3E}">
        <p14:creationId xmlns:p14="http://schemas.microsoft.com/office/powerpoint/2010/main" val="4391781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b="0" i="0" kern="1200" dirty="0" smtClean="0">
                <a:solidFill>
                  <a:schemeClr val="tx1"/>
                </a:solidFill>
                <a:latin typeface="+mn-lt"/>
                <a:ea typeface="+mn-ea"/>
                <a:cs typeface="+mn-cs"/>
              </a:rPr>
              <a:t>This slide furthers</a:t>
            </a:r>
            <a:r>
              <a:rPr lang="en-US" sz="1200" b="0" i="0" kern="1200" baseline="0" dirty="0" smtClean="0">
                <a:solidFill>
                  <a:schemeClr val="tx1"/>
                </a:solidFill>
                <a:latin typeface="+mn-lt"/>
                <a:ea typeface="+mn-ea"/>
                <a:cs typeface="+mn-cs"/>
              </a:rPr>
              <a:t> the discussion regarding the presence (or lack) of free will within our decision making. </a:t>
            </a:r>
            <a:endParaRPr lang="en-US" sz="1200" b="0"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Lecture Info: </a:t>
            </a:r>
            <a:r>
              <a:rPr lang="en-US" sz="1200" b="0" i="0" kern="1200" dirty="0" smtClean="0">
                <a:solidFill>
                  <a:schemeClr val="tx1"/>
                </a:solidFill>
                <a:latin typeface="+mn-lt"/>
                <a:ea typeface="+mn-ea"/>
                <a:cs typeface="+mn-cs"/>
              </a:rPr>
              <a:t>In one experiment, people were asked to freely consider whether to press the right button or the left button, and to press it when they made the decision (</a:t>
            </a:r>
            <a:r>
              <a:rPr lang="en-US" sz="1200" b="0" i="0" u="none" strike="noStrike" kern="1200" dirty="0" smtClean="0">
                <a:solidFill>
                  <a:schemeClr val="tx1"/>
                </a:solidFill>
                <a:latin typeface="+mn-lt"/>
                <a:ea typeface="+mn-ea"/>
                <a:cs typeface="+mn-cs"/>
              </a:rPr>
              <a:t>Soon, Brass, </a:t>
            </a:r>
            <a:r>
              <a:rPr lang="en-US" sz="1200" b="0" i="0" u="none" strike="noStrike" kern="1200" dirty="0" err="1" smtClean="0">
                <a:solidFill>
                  <a:schemeClr val="tx1"/>
                </a:solidFill>
                <a:latin typeface="+mn-lt"/>
                <a:ea typeface="+mn-ea"/>
                <a:cs typeface="+mn-cs"/>
              </a:rPr>
              <a:t>Heinze</a:t>
            </a:r>
            <a:r>
              <a:rPr lang="en-US" sz="1200" b="0" i="0" u="none" strike="noStrike" kern="1200" dirty="0" smtClean="0">
                <a:solidFill>
                  <a:schemeClr val="tx1"/>
                </a:solidFill>
                <a:latin typeface="+mn-lt"/>
                <a:ea typeface="+mn-ea"/>
                <a:cs typeface="+mn-cs"/>
              </a:rPr>
              <a:t>, &amp; Haynes, 2008</a:t>
            </a:r>
            <a:r>
              <a:rPr lang="en-US" sz="1200" b="0" i="0" kern="1200" dirty="0" smtClean="0">
                <a:solidFill>
                  <a:schemeClr val="tx1"/>
                </a:solidFill>
                <a:latin typeface="+mn-lt"/>
                <a:ea typeface="+mn-ea"/>
                <a:cs typeface="+mn-cs"/>
              </a:rPr>
              <a:t>). Although they indicated that they made the decision immediately before pressing the button, their brain activity, measured using functional magnetic resonance imaging (fMRI), predicted their decision as much as 10 seconds before they said they freely made the decision. In the same way, each conscious experience is likely preceded by precursor brain events that on their own do not entail consciousness but that culminate in a conscious experience.</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In many situations, people generate a reason for an action that has nothing to do with the actual basis of the decision to act in a particular way. We all have a propensity to retrospectively produce a reasonable explanation for our behavior, yet our behavior is often the result of unconscious mental processing, not conscious volition.</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Discussion</a:t>
            </a:r>
            <a:r>
              <a:rPr lang="en-US" sz="1200" b="1" i="0" kern="1200" baseline="0" dirty="0" smtClean="0">
                <a:solidFill>
                  <a:schemeClr val="tx1"/>
                </a:solidFill>
                <a:latin typeface="+mn-lt"/>
                <a:ea typeface="+mn-ea"/>
                <a:cs typeface="+mn-cs"/>
              </a:rPr>
              <a:t> question: </a:t>
            </a:r>
            <a:r>
              <a:rPr lang="en-US" sz="1200" b="0" i="0" kern="1200" dirty="0" smtClean="0">
                <a:solidFill>
                  <a:schemeClr val="tx1"/>
                </a:solidFill>
                <a:latin typeface="+mn-lt"/>
                <a:ea typeface="+mn-ea"/>
                <a:cs typeface="+mn-cs"/>
              </a:rPr>
              <a:t>Why do you think we feel that each of our actions is immediately preceded by our own decision to act? </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Explanation:</a:t>
            </a:r>
            <a:r>
              <a:rPr lang="en-US" sz="1200" b="1" i="0" kern="1200" baseline="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This illusion may help us distinguish our own actions from those of other agents. For example, while walking hand-in-hand with a friend, if you felt you made a decision to turn left immediately before you both turned left, then you know that you initiated the turn; otherwise, you would know that your friend did.</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Even if some aspects of the decision-making process are illusory, to what extent are our decisions determined by prior conditions? It certainly seems that we can have full control of some decisions, such as when we create a conscious intention that leads to a specific action: You can decide to go left or go right. To evaluate such impressions, further research must develop a better understanding of the </a:t>
            </a:r>
            <a:r>
              <a:rPr lang="en-US" sz="1200" b="0" i="0" kern="1200" dirty="0" err="1" smtClean="0">
                <a:solidFill>
                  <a:schemeClr val="tx1"/>
                </a:solidFill>
                <a:latin typeface="+mn-lt"/>
                <a:ea typeface="+mn-ea"/>
                <a:cs typeface="+mn-cs"/>
              </a:rPr>
              <a:t>neurocognitive</a:t>
            </a:r>
            <a:r>
              <a:rPr lang="en-US" sz="1200" b="0" i="0" kern="1200" dirty="0" smtClean="0">
                <a:solidFill>
                  <a:schemeClr val="tx1"/>
                </a:solidFill>
                <a:latin typeface="+mn-lt"/>
                <a:ea typeface="+mn-ea"/>
                <a:cs typeface="+mn-cs"/>
              </a:rPr>
              <a:t> basis of volition, which is a tricky undertaking, given that decisions are conceivably influenced by unconscious processing, neural noise, and the unpredictability of a vast interactive network of neurons in the brain.</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Yet belief in free choice has been shown to promote moral behavior, and it is the basis of human notions of justice. The sense of free choice may be a beneficial trait that became prevalent because it helped us flourish as social beings.</a:t>
            </a:r>
          </a:p>
          <a:p>
            <a:endParaRPr lang="en-US" sz="1200" b="0" i="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19</a:t>
            </a:fld>
            <a:endParaRPr lang="en-US"/>
          </a:p>
        </p:txBody>
      </p:sp>
    </p:spTree>
    <p:extLst>
      <p:ext uri="{BB962C8B-B14F-4D97-AF65-F5344CB8AC3E}">
        <p14:creationId xmlns:p14="http://schemas.microsoft.com/office/powerpoint/2010/main" val="2302004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this slide is</a:t>
            </a:r>
            <a:r>
              <a:rPr lang="en-US" baseline="0" dirty="0" smtClean="0"/>
              <a:t> to provide an overview of the material that will be covered during the lecture.</a:t>
            </a:r>
          </a:p>
          <a:p>
            <a:endParaRPr lang="en-US" baseline="0" dirty="0" smtClean="0"/>
          </a:p>
          <a:p>
            <a:r>
              <a:rPr lang="en-US" sz="1200" b="1" kern="1200" baseline="0" dirty="0" smtClean="0">
                <a:solidFill>
                  <a:schemeClr val="tx1"/>
                </a:solidFill>
                <a:effectLst/>
                <a:latin typeface="+mn-lt"/>
                <a:ea typeface="+mn-ea"/>
                <a:cs typeface="+mn-cs"/>
              </a:rPr>
              <a:t>Technical Note: </a:t>
            </a:r>
            <a:r>
              <a:rPr lang="en-US" sz="1200" kern="1200" baseline="0" dirty="0" smtClean="0">
                <a:solidFill>
                  <a:schemeClr val="tx1"/>
                </a:solidFill>
                <a:effectLst/>
                <a:latin typeface="+mn-lt"/>
                <a:ea typeface="+mn-ea"/>
                <a:cs typeface="+mn-cs"/>
              </a:rPr>
              <a:t>These slides may contain simple click animation so that you can focus students’ attention on a particular question, a selection of text, or an image and not have them be distracted by reading ahead. You can either preview the sequence of animation by going through the slides in slideshow view, visiting the animations tab, or reviewing the slide notes. In the notes you will see a cue - </a:t>
            </a:r>
            <a:r>
              <a:rPr lang="en-US" sz="1200" b="1" kern="1200" baseline="0" dirty="0" smtClean="0">
                <a:solidFill>
                  <a:schemeClr val="tx1"/>
                </a:solidFill>
                <a:effectLst/>
                <a:latin typeface="+mn-lt"/>
                <a:ea typeface="+mn-ea"/>
                <a:cs typeface="+mn-cs"/>
              </a:rPr>
              <a:t>(Click) </a:t>
            </a:r>
            <a:r>
              <a:rPr lang="en-US" sz="1200" kern="1200" baseline="0" dirty="0" smtClean="0">
                <a:solidFill>
                  <a:schemeClr val="tx1"/>
                </a:solidFill>
                <a:effectLst/>
                <a:latin typeface="+mn-lt"/>
                <a:ea typeface="+mn-ea"/>
                <a:cs typeface="+mn-cs"/>
              </a:rPr>
              <a:t>– that corresponds to each animation.</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You will also find hyperlinks to outside videos at various places in the slides. These hyperlinks are embedded in text and indicated by color and in the notes section.</a:t>
            </a:r>
            <a:endParaRPr lang="en-US" dirty="0" smtClean="0"/>
          </a:p>
          <a:p>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2</a:t>
            </a:fld>
            <a:endParaRPr lang="en-US"/>
          </a:p>
        </p:txBody>
      </p:sp>
    </p:spTree>
    <p:extLst>
      <p:ext uri="{BB962C8B-B14F-4D97-AF65-F5344CB8AC3E}">
        <p14:creationId xmlns:p14="http://schemas.microsoft.com/office/powerpoint/2010/main" val="28399778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this slide is</a:t>
            </a:r>
            <a:r>
              <a:rPr lang="en-US" baseline="0" dirty="0" smtClean="0"/>
              <a:t> to provide an overview of the material that will be covered during the lecture.</a:t>
            </a:r>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20</a:t>
            </a:fld>
            <a:endParaRPr lang="en-US"/>
          </a:p>
        </p:txBody>
      </p:sp>
    </p:spTree>
    <p:extLst>
      <p:ext uri="{BB962C8B-B14F-4D97-AF65-F5344CB8AC3E}">
        <p14:creationId xmlns:p14="http://schemas.microsoft.com/office/powerpoint/2010/main" val="28399778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b="0" i="0" kern="1200" dirty="0" smtClean="0">
                <a:solidFill>
                  <a:schemeClr val="tx1"/>
                </a:solidFill>
                <a:latin typeface="+mn-lt"/>
                <a:ea typeface="+mn-ea"/>
                <a:cs typeface="+mn-cs"/>
              </a:rPr>
              <a:t>This</a:t>
            </a:r>
            <a:r>
              <a:rPr lang="en-US" sz="1200" b="0" i="0" kern="1200" baseline="0" dirty="0" smtClean="0">
                <a:solidFill>
                  <a:schemeClr val="tx1"/>
                </a:solidFill>
                <a:latin typeface="+mn-lt"/>
                <a:ea typeface="+mn-ea"/>
                <a:cs typeface="+mn-cs"/>
              </a:rPr>
              <a:t> slide concludes the lecture, introducing third-person perspective (contrasting first-person perspective discussed previously) and introducing several future questions that reflect current directions in consciousness research.</a:t>
            </a:r>
            <a:endParaRPr lang="en-US" sz="1200" b="0"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Lecture Info: </a:t>
            </a:r>
            <a:r>
              <a:rPr lang="en-US" sz="1200" b="0" i="0" kern="1200" dirty="0" smtClean="0">
                <a:solidFill>
                  <a:schemeClr val="tx1"/>
                </a:solidFill>
                <a:latin typeface="+mn-lt"/>
                <a:ea typeface="+mn-ea"/>
                <a:cs typeface="+mn-cs"/>
              </a:rPr>
              <a:t>Our human consciousness unavoidably colors all of our observations and our attempts to gain understanding. Nonetheless, scientific inquiries have provided useful perspectives on consciousness. The advances described previously should engender optimism about the various research strategies applied to date and about the prospects for further insight into consciousness in the future.</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Because conscious experiences are inherently private, they have sometimes been taken to be outside the realm of scientific inquiry. This view idealizes science as an endeavor involving only observations that can be verified by multiple observers, relying entirely on the </a:t>
            </a:r>
            <a:r>
              <a:rPr lang="en-US" sz="1200" b="1" i="0" u="none" strike="noStrike" kern="1200" dirty="0" smtClean="0">
                <a:solidFill>
                  <a:schemeClr val="tx1"/>
                </a:solidFill>
                <a:latin typeface="+mn-lt"/>
                <a:ea typeface="+mn-ea"/>
                <a:cs typeface="+mn-cs"/>
              </a:rPr>
              <a:t>third-person perspective</a:t>
            </a:r>
            <a:r>
              <a:rPr lang="en-US" sz="1200" b="0" i="0" kern="1200" dirty="0" smtClean="0">
                <a:solidFill>
                  <a:schemeClr val="tx1"/>
                </a:solidFill>
                <a:latin typeface="+mn-lt"/>
                <a:ea typeface="+mn-ea"/>
                <a:cs typeface="+mn-cs"/>
              </a:rPr>
              <a:t>, or the view from nowhere (from no particular perspective). Yet conducting science is a human activity that depends, like other human activities, on individuals and their subjective experiences (</a:t>
            </a:r>
            <a:r>
              <a:rPr lang="en-US" sz="1200" b="1" i="0" kern="1200" dirty="0" smtClean="0">
                <a:solidFill>
                  <a:schemeClr val="tx1"/>
                </a:solidFill>
                <a:latin typeface="+mn-lt"/>
                <a:ea typeface="+mn-ea"/>
                <a:cs typeface="+mn-cs"/>
              </a:rPr>
              <a:t>first-person)</a:t>
            </a:r>
            <a:r>
              <a:rPr lang="en-US" sz="1200" b="0" i="0" kern="1200" dirty="0" smtClean="0">
                <a:solidFill>
                  <a:schemeClr val="tx1"/>
                </a:solidFill>
                <a:latin typeface="+mn-lt"/>
                <a:ea typeface="+mn-ea"/>
                <a:cs typeface="+mn-cs"/>
              </a:rPr>
              <a:t>. A rational scientific account of the world cannot avoid the fact that people have subjective experiences.</a:t>
            </a:r>
            <a:r>
              <a:rPr lang="en-US" sz="1200" b="0" i="0" kern="1200" baseline="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Subjectivity thus has a place in science. Conscious experiences can be subjected to systematic analysis and empirical tests to yield progressive understanding. </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Discussion questions: </a:t>
            </a:r>
            <a:r>
              <a:rPr lang="en-US" sz="1200" b="0" i="0" kern="1200" dirty="0" smtClean="0">
                <a:solidFill>
                  <a:schemeClr val="tx1"/>
                </a:solidFill>
                <a:latin typeface="+mn-lt"/>
                <a:ea typeface="+mn-ea"/>
                <a:cs typeface="+mn-cs"/>
              </a:rPr>
              <a:t>Many further questions remain to be addressed by scientists of the future:</a:t>
            </a:r>
          </a:p>
          <a:p>
            <a:pPr marL="171450" indent="-171450">
              <a:buFont typeface="Wingdings" panose="05000000000000000000" pitchFamily="2" charset="2"/>
              <a:buChar char="§"/>
            </a:pPr>
            <a:r>
              <a:rPr lang="en-US" sz="1200" b="0" i="0" kern="1200" dirty="0" smtClean="0">
                <a:solidFill>
                  <a:schemeClr val="tx1"/>
                </a:solidFill>
                <a:latin typeface="+mn-lt"/>
                <a:ea typeface="+mn-ea"/>
                <a:cs typeface="+mn-cs"/>
              </a:rPr>
              <a:t>Is the first-person perspective of a conscious experience basically the same for all human beings, or do individuals differ fundamentally in their introspective experiences and capabilities? </a:t>
            </a:r>
          </a:p>
          <a:p>
            <a:pPr marL="171450" indent="-171450">
              <a:buFont typeface="Wingdings" panose="05000000000000000000" pitchFamily="2" charset="2"/>
              <a:buChar char="§"/>
            </a:pPr>
            <a:r>
              <a:rPr lang="en-US" sz="1200" b="0" i="0" kern="1200" dirty="0" smtClean="0">
                <a:solidFill>
                  <a:schemeClr val="tx1"/>
                </a:solidFill>
                <a:latin typeface="+mn-lt"/>
                <a:ea typeface="+mn-ea"/>
                <a:cs typeface="+mn-cs"/>
              </a:rPr>
              <a:t>Should psychological science focus only on ordinary experiences of consciousness, or are extraordinary experiences also relevant? </a:t>
            </a:r>
          </a:p>
          <a:p>
            <a:pPr marL="171450" indent="-171450">
              <a:buFont typeface="Wingdings" panose="05000000000000000000" pitchFamily="2" charset="2"/>
              <a:buChar char="§"/>
            </a:pPr>
            <a:r>
              <a:rPr lang="en-US" sz="1200" b="0" i="0" kern="1200" dirty="0" smtClean="0">
                <a:solidFill>
                  <a:schemeClr val="tx1"/>
                </a:solidFill>
                <a:latin typeface="+mn-lt"/>
                <a:ea typeface="+mn-ea"/>
                <a:cs typeface="+mn-cs"/>
              </a:rPr>
              <a:t>Can training in introspection lead to a specific sort of expertise with respect to conscious experience? An individual with training, such as through extensive meditation practice, might be able to describe their experiences in a more precise manner, which could then support improved characterizations of consciousness. Such a person might be able to understand subtleties of experience that other individuals fail to notice, and thereby move our understanding of consciousness significantly forward. These and other possibilities await future scientific inquiries into consciousness.</a:t>
            </a:r>
          </a:p>
          <a:p>
            <a:endParaRPr lang="en-US" dirty="0" smtClean="0"/>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smtClean="0"/>
              <a:t>Activity:</a:t>
            </a:r>
            <a:r>
              <a:rPr lang="en-US" b="1" baseline="0" dirty="0" smtClean="0"/>
              <a:t> </a:t>
            </a:r>
            <a:r>
              <a:rPr lang="en-US" b="0" baseline="0" dirty="0" smtClean="0"/>
              <a:t>Consider incorporating the “</a:t>
            </a:r>
            <a:r>
              <a:rPr lang="en-US" sz="1200" kern="1200" dirty="0" smtClean="0">
                <a:solidFill>
                  <a:schemeClr val="tx1"/>
                </a:solidFill>
                <a:effectLst/>
                <a:latin typeface="+mn-lt"/>
                <a:ea typeface="+mn-ea"/>
                <a:cs typeface="+mn-cs"/>
              </a:rPr>
              <a:t>What Do You Know about Sleep?” activity at the end of your class</a:t>
            </a:r>
            <a:r>
              <a:rPr lang="en-US" sz="1200" kern="1200" baseline="0" dirty="0" smtClean="0">
                <a:solidFill>
                  <a:schemeClr val="tx1"/>
                </a:solidFill>
                <a:effectLst/>
                <a:latin typeface="+mn-lt"/>
                <a:ea typeface="+mn-ea"/>
                <a:cs typeface="+mn-cs"/>
              </a:rPr>
              <a:t> session. It requires 10-15 minutes and the true/false quiz found in the IM &gt; Consciousness &gt; Module 1: Consciousness &gt; Activities and Demonstrations. Look there for in-depth instructions as well.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0781E1-C3E1-0B44-9A5E-93C90FDA24C7}" type="slidenum">
              <a:rPr lang="en-US" smtClean="0"/>
              <a:pPr/>
              <a:t>21</a:t>
            </a:fld>
            <a:endParaRPr lang="en-US"/>
          </a:p>
        </p:txBody>
      </p:sp>
    </p:spTree>
    <p:extLst>
      <p:ext uri="{BB962C8B-B14F-4D97-AF65-F5344CB8AC3E}">
        <p14:creationId xmlns:p14="http://schemas.microsoft.com/office/powerpoint/2010/main" val="11609570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b="0" i="0" kern="1200" dirty="0" smtClean="0">
                <a:solidFill>
                  <a:schemeClr val="tx1"/>
                </a:solidFill>
                <a:latin typeface="+mn-lt"/>
                <a:ea typeface="+mn-ea"/>
                <a:cs typeface="+mn-cs"/>
              </a:rPr>
              <a:t>This</a:t>
            </a:r>
            <a:r>
              <a:rPr lang="en-US" sz="1200" b="0" i="0" kern="1200" baseline="0" dirty="0" smtClean="0">
                <a:solidFill>
                  <a:schemeClr val="tx1"/>
                </a:solidFill>
                <a:latin typeface="+mn-lt"/>
                <a:ea typeface="+mn-ea"/>
                <a:cs typeface="+mn-cs"/>
              </a:rPr>
              <a:t> slide concludes the lecture, introducing third-person perspective (contrasting first-person perspective discussed previously) and introducing several future questions that reflect current directions in consciousness research.</a:t>
            </a:r>
            <a:endParaRPr lang="en-US" sz="1200" b="0"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Lecture Info: </a:t>
            </a:r>
            <a:r>
              <a:rPr lang="en-US" sz="1200" b="0" i="0" kern="1200" dirty="0" smtClean="0">
                <a:solidFill>
                  <a:schemeClr val="tx1"/>
                </a:solidFill>
                <a:latin typeface="+mn-lt"/>
                <a:ea typeface="+mn-ea"/>
                <a:cs typeface="+mn-cs"/>
              </a:rPr>
              <a:t>Our human consciousness unavoidably colors all of our observations and our attempts to gain understanding. Nonetheless, scientific inquiries have provided useful perspectives on consciousness. The advances described previously should engender optimism about the various research strategies applied to date and about the prospects for further insight into consciousness in the future.</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Because conscious experiences are inherently private, they have sometimes been taken to be outside the realm of scientific inquiry. This view idealizes science as an endeavor involving only observations that can be verified by multiple observers, relying entirely on the </a:t>
            </a:r>
            <a:r>
              <a:rPr lang="en-US" sz="1200" b="1" i="0" u="none" strike="noStrike" kern="1200" dirty="0" smtClean="0">
                <a:solidFill>
                  <a:schemeClr val="tx1"/>
                </a:solidFill>
                <a:latin typeface="+mn-lt"/>
                <a:ea typeface="+mn-ea"/>
                <a:cs typeface="+mn-cs"/>
              </a:rPr>
              <a:t>third-person perspective</a:t>
            </a:r>
            <a:r>
              <a:rPr lang="en-US" sz="1200" b="0" i="0" kern="1200" dirty="0" smtClean="0">
                <a:solidFill>
                  <a:schemeClr val="tx1"/>
                </a:solidFill>
                <a:latin typeface="+mn-lt"/>
                <a:ea typeface="+mn-ea"/>
                <a:cs typeface="+mn-cs"/>
              </a:rPr>
              <a:t>, or the view from nowhere (from no particular perspective). Yet conducting science is a human activity that depends, like other human activities, on individuals and their subjective experiences (</a:t>
            </a:r>
            <a:r>
              <a:rPr lang="en-US" sz="1200" b="1" i="0" kern="1200" dirty="0" smtClean="0">
                <a:solidFill>
                  <a:schemeClr val="tx1"/>
                </a:solidFill>
                <a:latin typeface="+mn-lt"/>
                <a:ea typeface="+mn-ea"/>
                <a:cs typeface="+mn-cs"/>
              </a:rPr>
              <a:t>first-person)</a:t>
            </a:r>
            <a:r>
              <a:rPr lang="en-US" sz="1200" b="0" i="0" kern="1200" dirty="0" smtClean="0">
                <a:solidFill>
                  <a:schemeClr val="tx1"/>
                </a:solidFill>
                <a:latin typeface="+mn-lt"/>
                <a:ea typeface="+mn-ea"/>
                <a:cs typeface="+mn-cs"/>
              </a:rPr>
              <a:t>. A rational scientific account of the world cannot avoid the fact that people have subjective experiences.</a:t>
            </a:r>
            <a:r>
              <a:rPr lang="en-US" sz="1200" b="0" i="0" kern="1200" baseline="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Subjectivity thus has a place in science. Conscious experiences can be subjected to systematic analysis and empirical tests to yield progressive understanding. </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Discussion questions: </a:t>
            </a:r>
            <a:r>
              <a:rPr lang="en-US" sz="1200" b="0" i="0" kern="1200" dirty="0" smtClean="0">
                <a:solidFill>
                  <a:schemeClr val="tx1"/>
                </a:solidFill>
                <a:latin typeface="+mn-lt"/>
                <a:ea typeface="+mn-ea"/>
                <a:cs typeface="+mn-cs"/>
              </a:rPr>
              <a:t>Many further questions remain to be addressed by scientists of the future:</a:t>
            </a:r>
          </a:p>
          <a:p>
            <a:pPr marL="171450" indent="-171450">
              <a:buFont typeface="Wingdings" panose="05000000000000000000" pitchFamily="2" charset="2"/>
              <a:buChar char="§"/>
            </a:pPr>
            <a:r>
              <a:rPr lang="en-US" sz="1200" b="0" i="0" kern="1200" dirty="0" smtClean="0">
                <a:solidFill>
                  <a:schemeClr val="tx1"/>
                </a:solidFill>
                <a:latin typeface="+mn-lt"/>
                <a:ea typeface="+mn-ea"/>
                <a:cs typeface="+mn-cs"/>
              </a:rPr>
              <a:t>Is the first-person perspective of a conscious experience basically the same for all human beings, or do individuals differ fundamentally in their introspective experiences and capabilities? </a:t>
            </a:r>
          </a:p>
          <a:p>
            <a:pPr marL="171450" indent="-171450">
              <a:buFont typeface="Wingdings" panose="05000000000000000000" pitchFamily="2" charset="2"/>
              <a:buChar char="§"/>
            </a:pPr>
            <a:r>
              <a:rPr lang="en-US" sz="1200" b="0" i="0" kern="1200" dirty="0" smtClean="0">
                <a:solidFill>
                  <a:schemeClr val="tx1"/>
                </a:solidFill>
                <a:latin typeface="+mn-lt"/>
                <a:ea typeface="+mn-ea"/>
                <a:cs typeface="+mn-cs"/>
              </a:rPr>
              <a:t>Should psychological science focus only on ordinary experiences of consciousness, or are extraordinary experiences also relevant? </a:t>
            </a:r>
          </a:p>
          <a:p>
            <a:pPr marL="171450" indent="-171450">
              <a:buFont typeface="Wingdings" panose="05000000000000000000" pitchFamily="2" charset="2"/>
              <a:buChar char="§"/>
            </a:pPr>
            <a:r>
              <a:rPr lang="en-US" sz="1200" b="0" i="0" kern="1200" dirty="0" smtClean="0">
                <a:solidFill>
                  <a:schemeClr val="tx1"/>
                </a:solidFill>
                <a:latin typeface="+mn-lt"/>
                <a:ea typeface="+mn-ea"/>
                <a:cs typeface="+mn-cs"/>
              </a:rPr>
              <a:t>Can training in introspection lead to a specific sort of expertise with respect to conscious experience? An individual with training, such as through extensive meditation practice, might be able to describe their experiences in a more precise manner, which could then support improved characterizations of consciousness. Such a person might be able to understand subtleties of experience that other individuals fail to notice, and thereby move our understanding of consciousness significantly forward. These and other possibilities await future scientific inquiries into consciousness.</a:t>
            </a:r>
          </a:p>
          <a:p>
            <a:endParaRPr lang="en-US" dirty="0" smtClean="0"/>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smtClean="0"/>
              <a:t>Activity:</a:t>
            </a:r>
            <a:r>
              <a:rPr lang="en-US" b="1" baseline="0" dirty="0" smtClean="0"/>
              <a:t> </a:t>
            </a:r>
            <a:r>
              <a:rPr lang="en-US" b="0" baseline="0" dirty="0" smtClean="0"/>
              <a:t>Consider incorporating the “</a:t>
            </a:r>
            <a:r>
              <a:rPr lang="en-US" sz="1200" kern="1200" dirty="0" smtClean="0">
                <a:solidFill>
                  <a:schemeClr val="tx1"/>
                </a:solidFill>
                <a:effectLst/>
                <a:latin typeface="+mn-lt"/>
                <a:ea typeface="+mn-ea"/>
                <a:cs typeface="+mn-cs"/>
              </a:rPr>
              <a:t>What Do You Know about Sleep?” activity at the end of your class</a:t>
            </a:r>
            <a:r>
              <a:rPr lang="en-US" sz="1200" kern="1200" baseline="0" dirty="0" smtClean="0">
                <a:solidFill>
                  <a:schemeClr val="tx1"/>
                </a:solidFill>
                <a:effectLst/>
                <a:latin typeface="+mn-lt"/>
                <a:ea typeface="+mn-ea"/>
                <a:cs typeface="+mn-cs"/>
              </a:rPr>
              <a:t> session. It requires 10-15 minutes and the true/false quiz found in the IM &gt; Consciousness &gt; Module 1: Consciousness &gt; Activities and Demonstrations. Look there for in-depth instructions as well.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0781E1-C3E1-0B44-9A5E-93C90FDA24C7}" type="slidenum">
              <a:rPr lang="en-US" smtClean="0"/>
              <a:pPr/>
              <a:t>22</a:t>
            </a:fld>
            <a:endParaRPr lang="en-US"/>
          </a:p>
        </p:txBody>
      </p:sp>
    </p:spTree>
    <p:extLst>
      <p:ext uri="{BB962C8B-B14F-4D97-AF65-F5344CB8AC3E}">
        <p14:creationId xmlns:p14="http://schemas.microsoft.com/office/powerpoint/2010/main" val="11609570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a:t>
            </a:r>
            <a:r>
              <a:rPr lang="en-US" baseline="0" dirty="0" smtClean="0"/>
              <a:t>his slide begins a discussion regarding the students’ definition of consciousness. Pictured is a representation of consciousness drawn in the 17</a:t>
            </a:r>
            <a:r>
              <a:rPr lang="en-US" baseline="30000" dirty="0" smtClean="0"/>
              <a:t>th</a:t>
            </a:r>
            <a:r>
              <a:rPr lang="en-US" baseline="0" dirty="0" smtClean="0"/>
              <a:t> century.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1" dirty="0" smtClean="0"/>
              <a:t>Discussion question:</a:t>
            </a:r>
            <a:r>
              <a:rPr lang="en-US" baseline="0" dirty="0" smtClean="0"/>
              <a:t> W</a:t>
            </a:r>
            <a:r>
              <a:rPr lang="en-US" sz="1200" kern="1200" dirty="0" smtClean="0">
                <a:solidFill>
                  <a:schemeClr val="tx1"/>
                </a:solidFill>
                <a:latin typeface="+mn-lt"/>
                <a:ea typeface="+mn-ea"/>
                <a:cs typeface="+mn-cs"/>
              </a:rPr>
              <a:t>hat do you think consciousness is?</a:t>
            </a:r>
            <a:r>
              <a:rPr lang="en-US" sz="1200" kern="1200" baseline="0" dirty="0" smtClean="0">
                <a:solidFill>
                  <a:schemeClr val="tx1"/>
                </a:solidFill>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mn-lt"/>
                <a:ea typeface="+mn-ea"/>
                <a:cs typeface="+mn-cs"/>
              </a:rPr>
              <a:t>Instructor’s note:</a:t>
            </a:r>
            <a:r>
              <a:rPr lang="en-US" sz="1200" kern="1200" dirty="0" smtClean="0">
                <a:solidFill>
                  <a:schemeClr val="tx1"/>
                </a:solidFill>
                <a:latin typeface="+mn-lt"/>
                <a:ea typeface="+mn-ea"/>
                <a:cs typeface="+mn-cs"/>
              </a:rPr>
              <a:t> Put up their answers on a slide or on the board. This will allow students to experience</a:t>
            </a:r>
            <a:r>
              <a:rPr lang="en-US" sz="1200" kern="1200" baseline="0" dirty="0" smtClean="0">
                <a:solidFill>
                  <a:schemeClr val="tx1"/>
                </a:solidFill>
                <a:latin typeface="+mn-lt"/>
                <a:ea typeface="+mn-ea"/>
                <a:cs typeface="+mn-cs"/>
              </a:rPr>
              <a:t> the complexity of defining a term (i.e., consciousness) that students frequently use within their daily vocabulary, but rarely explore. You</a:t>
            </a:r>
            <a:r>
              <a:rPr lang="en-US" sz="1200" kern="1200" dirty="0" smtClean="0">
                <a:solidFill>
                  <a:schemeClr val="tx1"/>
                </a:solidFill>
                <a:latin typeface="+mn-lt"/>
                <a:ea typeface="+mn-ea"/>
                <a:cs typeface="+mn-cs"/>
              </a:rPr>
              <a:t> will likely obtain a variety of answers from students, many</a:t>
            </a:r>
            <a:r>
              <a:rPr lang="en-US" sz="1200" kern="1200" baseline="0" dirty="0" smtClean="0">
                <a:solidFill>
                  <a:schemeClr val="tx1"/>
                </a:solidFill>
                <a:latin typeface="+mn-lt"/>
                <a:ea typeface="+mn-ea"/>
                <a:cs typeface="+mn-cs"/>
              </a:rPr>
              <a:t> of which center around the key role of awareness.  Once this is completed, you should read aloud the quote by Hippocrates on the next slide.</a:t>
            </a:r>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3</a:t>
            </a:fld>
            <a:endParaRPr lang="en-US"/>
          </a:p>
        </p:txBody>
      </p:sp>
    </p:spTree>
    <p:extLst>
      <p:ext uri="{BB962C8B-B14F-4D97-AF65-F5344CB8AC3E}">
        <p14:creationId xmlns:p14="http://schemas.microsoft.com/office/powerpoint/2010/main" val="39531971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This slide continues that discussion initiated</a:t>
            </a:r>
            <a:r>
              <a:rPr lang="en-US" sz="1200" kern="1200" baseline="0" dirty="0" smtClean="0">
                <a:solidFill>
                  <a:schemeClr val="tx1"/>
                </a:solidFill>
                <a:latin typeface="+mn-lt"/>
                <a:ea typeface="+mn-ea"/>
                <a:cs typeface="+mn-cs"/>
              </a:rPr>
              <a:t> in slide 3. </a:t>
            </a:r>
            <a:endParaRPr lang="en-US" sz="1200" kern="1200" dirty="0" smtClean="0">
              <a:solidFill>
                <a:schemeClr val="tx1"/>
              </a:solidFill>
              <a:latin typeface="+mn-lt"/>
              <a:ea typeface="+mn-ea"/>
              <a:cs typeface="+mn-cs"/>
            </a:endParaRPr>
          </a:p>
          <a:p>
            <a:pPr marL="0" marR="0" lvl="1"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Instructor’s note: </a:t>
            </a:r>
            <a:r>
              <a:rPr lang="en-US" sz="1200" b="0" kern="1200" dirty="0" smtClean="0">
                <a:solidFill>
                  <a:schemeClr val="tx1"/>
                </a:solidFill>
                <a:latin typeface="+mn-lt"/>
                <a:ea typeface="+mn-ea"/>
                <a:cs typeface="+mn-cs"/>
              </a:rPr>
              <a:t>Read this</a:t>
            </a:r>
            <a:r>
              <a:rPr lang="en-US" sz="1200" b="0" kern="1200" baseline="0" dirty="0" smtClean="0">
                <a:solidFill>
                  <a:schemeClr val="tx1"/>
                </a:solidFill>
                <a:latin typeface="+mn-lt"/>
                <a:ea typeface="+mn-ea"/>
                <a:cs typeface="+mn-cs"/>
              </a:rPr>
              <a:t> quote aloud. </a:t>
            </a:r>
            <a:endParaRPr lang="en-US" sz="1200" b="1" kern="1200" dirty="0" smtClean="0">
              <a:solidFill>
                <a:schemeClr val="tx1"/>
              </a:solidFill>
              <a:latin typeface="+mn-lt"/>
              <a:ea typeface="+mn-ea"/>
              <a:cs typeface="+mn-cs"/>
            </a:endParaRPr>
          </a:p>
          <a:p>
            <a:pPr marL="0" marR="0" lvl="1"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Discussion question:</a:t>
            </a:r>
            <a:r>
              <a:rPr lang="en-US" sz="1200" kern="1200" dirty="0" smtClean="0">
                <a:solidFill>
                  <a:schemeClr val="tx1"/>
                </a:solidFill>
                <a:latin typeface="+mn-lt"/>
                <a:ea typeface="+mn-ea"/>
                <a:cs typeface="+mn-cs"/>
              </a:rPr>
              <a:t> W</a:t>
            </a:r>
            <a:r>
              <a:rPr lang="en-US" sz="1200" kern="1200" baseline="0" dirty="0" smtClean="0">
                <a:solidFill>
                  <a:schemeClr val="tx1"/>
                </a:solidFill>
                <a:latin typeface="+mn-lt"/>
                <a:ea typeface="+mn-ea"/>
                <a:cs typeface="+mn-cs"/>
              </a:rPr>
              <a:t>hat do you believe Hippocrates meant by this? </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latin typeface="+mn-lt"/>
              <a:ea typeface="+mn-ea"/>
              <a:cs typeface="+mn-cs"/>
            </a:endParaRP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b="1" kern="1200" baseline="0" dirty="0" smtClean="0">
                <a:solidFill>
                  <a:schemeClr val="tx1"/>
                </a:solidFill>
                <a:latin typeface="+mn-lt"/>
                <a:ea typeface="+mn-ea"/>
                <a:cs typeface="+mn-cs"/>
              </a:rPr>
              <a:t>Explanation: </a:t>
            </a:r>
            <a:r>
              <a:rPr lang="en-US" sz="1200" kern="1200" dirty="0" smtClean="0">
                <a:solidFill>
                  <a:schemeClr val="tx1"/>
                </a:solidFill>
                <a:latin typeface="+mn-lt"/>
                <a:ea typeface="+mn-ea"/>
                <a:cs typeface="+mn-cs"/>
              </a:rPr>
              <a:t>Hippocrates’s emphasis</a:t>
            </a:r>
            <a:r>
              <a:rPr lang="en-US" sz="1200" kern="1200" baseline="0" dirty="0" smtClean="0">
                <a:solidFill>
                  <a:schemeClr val="tx1"/>
                </a:solidFill>
                <a:latin typeface="+mn-lt"/>
                <a:ea typeface="+mn-ea"/>
                <a:cs typeface="+mn-cs"/>
              </a:rPr>
              <a:t> of</a:t>
            </a:r>
            <a:r>
              <a:rPr lang="en-US" sz="1200" kern="1200" dirty="0" smtClean="0">
                <a:solidFill>
                  <a:schemeClr val="tx1"/>
                </a:solidFill>
                <a:latin typeface="+mn-lt"/>
                <a:ea typeface="+mn-ea"/>
                <a:cs typeface="+mn-cs"/>
              </a:rPr>
              <a:t> the role of the brain in conscious experience is a fitting introduction to the lecture given the </a:t>
            </a:r>
            <a:r>
              <a:rPr lang="en-US" sz="1200" kern="1200" dirty="0" err="1" smtClean="0">
                <a:solidFill>
                  <a:schemeClr val="tx1"/>
                </a:solidFill>
                <a:latin typeface="+mn-lt"/>
                <a:ea typeface="+mn-ea"/>
                <a:cs typeface="+mn-cs"/>
              </a:rPr>
              <a:t>Noba</a:t>
            </a:r>
            <a:r>
              <a:rPr lang="en-US" sz="1200" kern="1200" dirty="0" smtClean="0">
                <a:solidFill>
                  <a:schemeClr val="tx1"/>
                </a:solidFill>
                <a:latin typeface="+mn-lt"/>
                <a:ea typeface="+mn-ea"/>
                <a:cs typeface="+mn-cs"/>
              </a:rPr>
              <a:t> module they have just read describes consciousness as it relates to neuronal activity and brain areas. </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latin typeface="+mn-lt"/>
                <a:ea typeface="+mn-ea"/>
                <a:cs typeface="+mn-cs"/>
              </a:rPr>
              <a:t>Discussion question: </a:t>
            </a:r>
            <a:r>
              <a:rPr lang="en-US" sz="1200" kern="1200" dirty="0" smtClean="0">
                <a:solidFill>
                  <a:schemeClr val="tx1"/>
                </a:solidFill>
                <a:effectLst/>
                <a:latin typeface="+mn-lt"/>
                <a:ea typeface="+mn-ea"/>
                <a:cs typeface="+mn-cs"/>
              </a:rPr>
              <a:t>Describe John </a:t>
            </a:r>
            <a:r>
              <a:rPr lang="en-US" sz="1200" kern="1200" dirty="0" err="1" smtClean="0">
                <a:solidFill>
                  <a:schemeClr val="tx1"/>
                </a:solidFill>
                <a:effectLst/>
                <a:latin typeface="+mn-lt"/>
                <a:ea typeface="+mn-ea"/>
                <a:cs typeface="+mn-cs"/>
              </a:rPr>
              <a:t>Serle’s</a:t>
            </a:r>
            <a:r>
              <a:rPr lang="en-US" sz="1200" kern="1200" dirty="0" smtClean="0">
                <a:solidFill>
                  <a:schemeClr val="tx1"/>
                </a:solidFill>
                <a:effectLst/>
                <a:latin typeface="+mn-lt"/>
                <a:ea typeface="+mn-ea"/>
                <a:cs typeface="+mn-cs"/>
              </a:rPr>
              <a:t> definition of consciousness: that it “consists of inner, qualitative, subjective states and feelings or awareness”. Ask students if they would add anything to this</a:t>
            </a:r>
            <a:r>
              <a:rPr lang="en-US" sz="1200" kern="1200" baseline="0" dirty="0" smtClean="0">
                <a:solidFill>
                  <a:schemeClr val="tx1"/>
                </a:solidFill>
                <a:effectLst/>
                <a:latin typeface="+mn-lt"/>
                <a:ea typeface="+mn-ea"/>
                <a:cs typeface="+mn-cs"/>
              </a:rPr>
              <a:t> definition. </a:t>
            </a:r>
            <a:r>
              <a:rPr lang="en-US" sz="1200" kern="1200" dirty="0" smtClean="0">
                <a:solidFill>
                  <a:schemeClr val="tx1"/>
                </a:solidFill>
                <a:effectLst/>
                <a:latin typeface="+mn-lt"/>
                <a:ea typeface="+mn-ea"/>
                <a:cs typeface="+mn-cs"/>
              </a:rPr>
              <a:t> </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4</a:t>
            </a:fld>
            <a:endParaRPr lang="en-US"/>
          </a:p>
        </p:txBody>
      </p:sp>
    </p:spTree>
    <p:extLst>
      <p:ext uri="{BB962C8B-B14F-4D97-AF65-F5344CB8AC3E}">
        <p14:creationId xmlns:p14="http://schemas.microsoft.com/office/powerpoint/2010/main" val="92037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sz="1200" b="0" i="0" kern="1200" dirty="0" smtClean="0">
                <a:solidFill>
                  <a:schemeClr val="tx1"/>
                </a:solidFill>
                <a:latin typeface="+mn-lt"/>
                <a:ea typeface="+mn-ea"/>
                <a:cs typeface="+mn-cs"/>
              </a:rPr>
              <a:t>This slide</a:t>
            </a:r>
            <a:r>
              <a:rPr lang="en-US" sz="1200" b="0" i="0" kern="1200" baseline="0" dirty="0" smtClean="0">
                <a:solidFill>
                  <a:schemeClr val="tx1"/>
                </a:solidFill>
                <a:latin typeface="+mn-lt"/>
                <a:ea typeface="+mn-ea"/>
                <a:cs typeface="+mn-cs"/>
              </a:rPr>
              <a:t> introduces the idiosyncratic and personal nature of consciousness and explains the specific conscious experience/awareness that will be discussed in this lecture. </a:t>
            </a:r>
          </a:p>
          <a:p>
            <a:endParaRPr lang="en-US" sz="1200" b="0" i="0" kern="1200" baseline="0" dirty="0" smtClean="0">
              <a:solidFill>
                <a:schemeClr val="tx1"/>
              </a:solidFill>
              <a:latin typeface="+mn-lt"/>
              <a:ea typeface="+mn-ea"/>
              <a:cs typeface="+mn-cs"/>
            </a:endParaRPr>
          </a:p>
          <a:p>
            <a:r>
              <a:rPr lang="en-US" sz="1200" b="1" i="0" kern="1200" baseline="0" dirty="0" smtClean="0">
                <a:solidFill>
                  <a:schemeClr val="tx1"/>
                </a:solidFill>
                <a:latin typeface="+mn-lt"/>
                <a:ea typeface="+mn-ea"/>
                <a:cs typeface="+mn-cs"/>
              </a:rPr>
              <a:t>Discussion question: </a:t>
            </a:r>
            <a:r>
              <a:rPr lang="en-US" sz="1200" b="0" i="0" kern="1200" baseline="0" dirty="0" smtClean="0">
                <a:solidFill>
                  <a:schemeClr val="tx1"/>
                </a:solidFill>
                <a:latin typeface="+mn-lt"/>
                <a:ea typeface="+mn-ea"/>
                <a:cs typeface="+mn-cs"/>
              </a:rPr>
              <a:t>How does this picture relate to consciousness? </a:t>
            </a:r>
          </a:p>
          <a:p>
            <a:endParaRPr lang="en-US" sz="1200" b="0" i="0" kern="1200" baseline="0" dirty="0" smtClean="0">
              <a:solidFill>
                <a:schemeClr val="tx1"/>
              </a:solidFill>
              <a:latin typeface="+mn-lt"/>
              <a:ea typeface="+mn-ea"/>
              <a:cs typeface="+mn-cs"/>
            </a:endParaRPr>
          </a:p>
          <a:p>
            <a:r>
              <a:rPr lang="en-US" sz="1200" b="0" i="0" kern="1200" baseline="0" dirty="0" smtClean="0">
                <a:solidFill>
                  <a:schemeClr val="tx1"/>
                </a:solidFill>
                <a:latin typeface="+mn-lt"/>
                <a:ea typeface="+mn-ea"/>
                <a:cs typeface="+mn-cs"/>
              </a:rPr>
              <a:t>Answers will vary. </a:t>
            </a:r>
            <a:endParaRPr lang="en-US" sz="1200" b="1" i="0" kern="1200" baseline="0" dirty="0" smtClean="0">
              <a:solidFill>
                <a:schemeClr val="tx1"/>
              </a:solidFill>
              <a:latin typeface="+mn-lt"/>
              <a:ea typeface="+mn-ea"/>
              <a:cs typeface="+mn-cs"/>
            </a:endParaRPr>
          </a:p>
          <a:p>
            <a:endParaRPr lang="en-US" sz="1200" b="0" i="0" kern="1200" baseline="0" dirty="0" smtClean="0">
              <a:solidFill>
                <a:schemeClr val="tx1"/>
              </a:solidFill>
              <a:latin typeface="+mn-lt"/>
              <a:ea typeface="+mn-ea"/>
              <a:cs typeface="+mn-cs"/>
            </a:endParaRPr>
          </a:p>
          <a:p>
            <a:r>
              <a:rPr lang="en-US" sz="1200" b="1" i="0" kern="1200" baseline="0" dirty="0" smtClean="0">
                <a:solidFill>
                  <a:schemeClr val="tx1"/>
                </a:solidFill>
                <a:latin typeface="+mn-lt"/>
                <a:ea typeface="+mn-ea"/>
                <a:cs typeface="+mn-cs"/>
              </a:rPr>
              <a:t>Explanation: </a:t>
            </a:r>
            <a:r>
              <a:rPr lang="en-US" sz="1200" b="0" i="0" kern="1200" baseline="0" dirty="0" smtClean="0">
                <a:solidFill>
                  <a:schemeClr val="tx1"/>
                </a:solidFill>
                <a:latin typeface="+mn-lt"/>
                <a:ea typeface="+mn-ea"/>
                <a:cs typeface="+mn-cs"/>
              </a:rPr>
              <a:t>The picture of the Seattle skyline seen through a glasses lens is intended to allude to the unique and direct knowledge that only the individual can know about him or herself. </a:t>
            </a:r>
            <a:r>
              <a:rPr lang="en-US" sz="1200" b="0" i="0" kern="1200" dirty="0" smtClean="0">
                <a:solidFill>
                  <a:schemeClr val="tx1"/>
                </a:solidFill>
                <a:latin typeface="+mn-lt"/>
                <a:ea typeface="+mn-ea"/>
                <a:cs typeface="+mn-cs"/>
              </a:rPr>
              <a:t>Contemplate the unique experience of being you at this moment! You, and only you, have direct knowledge of your own conscious experiences. At the same time, you cannot know consciousness from anyone else’s inside view. </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Discussion question: </a:t>
            </a:r>
            <a:r>
              <a:rPr lang="en-US" sz="1200" b="0" i="0" kern="1200" dirty="0" smtClean="0">
                <a:solidFill>
                  <a:schemeClr val="tx1"/>
                </a:solidFill>
                <a:latin typeface="+mn-lt"/>
                <a:ea typeface="+mn-ea"/>
                <a:cs typeface="+mn-cs"/>
              </a:rPr>
              <a:t>How can we begin to understand this fantastic ability to have private, conscious experiences?</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Explanation: </a:t>
            </a:r>
            <a:r>
              <a:rPr lang="en-US" sz="1200" b="0" i="0" kern="1200" dirty="0" smtClean="0">
                <a:solidFill>
                  <a:schemeClr val="tx1"/>
                </a:solidFill>
                <a:latin typeface="+mn-lt"/>
                <a:ea typeface="+mn-ea"/>
                <a:cs typeface="+mn-cs"/>
              </a:rPr>
              <a:t>In a sense, everything you know is from your own vantage point, with your own consciousness at the center. Yet the scientific study of consciousness confronts the challenge of producing general understanding that goes beyond what can be known from one individual’s perspective.</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To delve into this topic, some terminology must first be considered. The term </a:t>
            </a:r>
            <a:r>
              <a:rPr lang="en-US" sz="1200" b="0" i="1" kern="1200" dirty="0" smtClean="0">
                <a:solidFill>
                  <a:schemeClr val="tx1"/>
                </a:solidFill>
                <a:latin typeface="+mn-lt"/>
                <a:ea typeface="+mn-ea"/>
                <a:cs typeface="+mn-cs"/>
              </a:rPr>
              <a:t>consciousness</a:t>
            </a:r>
            <a:r>
              <a:rPr lang="en-US" sz="1200" b="0" i="0" kern="1200" dirty="0" smtClean="0">
                <a:solidFill>
                  <a:schemeClr val="tx1"/>
                </a:solidFill>
                <a:latin typeface="+mn-lt"/>
                <a:ea typeface="+mn-ea"/>
                <a:cs typeface="+mn-cs"/>
              </a:rPr>
              <a:t> can denote the ability of a person to generate a series of conscious experiences one after another. Here we include experiences of feeling and understanding sensory input, of a temporal sequence of autobiographical events, of imagination, of emotions and moods, of ideas, of memories—the whole range of mental contents open to an individual.</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Consciousness can also refer to the state of an individual, as in a sharp or dull state of consciousness, a drug-induced state such as euphoria, or a diminished state due to drowsiness, sleep, neurological abnormality, or coma. In this chapter, we focus not on states of consciousness or on self-consciousness, but rather on the process that unfolds in the course of a </a:t>
            </a:r>
            <a:r>
              <a:rPr lang="en-US" sz="1200" b="1" i="0" u="none" strike="noStrike" kern="1200" dirty="0" smtClean="0">
                <a:solidFill>
                  <a:schemeClr val="tx1"/>
                </a:solidFill>
                <a:latin typeface="+mn-lt"/>
                <a:ea typeface="+mn-ea"/>
                <a:cs typeface="+mn-cs"/>
              </a:rPr>
              <a:t>conscious experience</a:t>
            </a:r>
            <a:r>
              <a:rPr lang="en-US" sz="1200" b="0" i="0" kern="1200" dirty="0" smtClean="0">
                <a:solidFill>
                  <a:schemeClr val="tx1"/>
                </a:solidFill>
                <a:latin typeface="+mn-lt"/>
                <a:ea typeface="+mn-ea"/>
                <a:cs typeface="+mn-cs"/>
              </a:rPr>
              <a:t>—a moment of </a:t>
            </a:r>
            <a:r>
              <a:rPr lang="en-US" sz="1200" b="1" i="0" u="none" strike="noStrike" kern="1200" dirty="0" smtClean="0">
                <a:solidFill>
                  <a:schemeClr val="tx1"/>
                </a:solidFill>
                <a:latin typeface="+mn-lt"/>
                <a:ea typeface="+mn-ea"/>
                <a:cs typeface="+mn-cs"/>
              </a:rPr>
              <a:t>awareness</a:t>
            </a:r>
            <a:r>
              <a:rPr lang="en-US" sz="1200" b="0" i="0" kern="1200" dirty="0" smtClean="0">
                <a:solidFill>
                  <a:schemeClr val="tx1"/>
                </a:solidFill>
                <a:latin typeface="+mn-lt"/>
                <a:ea typeface="+mn-ea"/>
                <a:cs typeface="+mn-cs"/>
              </a:rPr>
              <a:t>—the essential ingredient of consciousness.</a:t>
            </a:r>
          </a:p>
          <a:p>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5</a:t>
            </a:fld>
            <a:endParaRPr lang="en-US"/>
          </a:p>
        </p:txBody>
      </p:sp>
    </p:spTree>
    <p:extLst>
      <p:ext uri="{BB962C8B-B14F-4D97-AF65-F5344CB8AC3E}">
        <p14:creationId xmlns:p14="http://schemas.microsoft.com/office/powerpoint/2010/main" val="28506302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sz="1200" b="0" i="0" kern="1200" dirty="0" smtClean="0">
                <a:solidFill>
                  <a:schemeClr val="tx1"/>
                </a:solidFill>
                <a:latin typeface="+mn-lt"/>
                <a:ea typeface="+mn-ea"/>
                <a:cs typeface="+mn-cs"/>
              </a:rPr>
              <a:t>This slide explores the inherent</a:t>
            </a:r>
            <a:r>
              <a:rPr lang="en-US" sz="1200" b="0" i="0" kern="1200" baseline="0" dirty="0" smtClean="0">
                <a:solidFill>
                  <a:schemeClr val="tx1"/>
                </a:solidFill>
                <a:latin typeface="+mn-lt"/>
                <a:ea typeface="+mn-ea"/>
                <a:cs typeface="+mn-cs"/>
              </a:rPr>
              <a:t> difficulty of making inferences regarding the consciousness of others. </a:t>
            </a:r>
            <a:r>
              <a:rPr lang="en-US" sz="1200" b="0" i="0" kern="1200" dirty="0" smtClean="0">
                <a:solidFill>
                  <a:schemeClr val="tx1"/>
                </a:solidFill>
                <a:latin typeface="+mn-lt"/>
                <a:ea typeface="+mn-ea"/>
                <a:cs typeface="+mn-cs"/>
              </a:rPr>
              <a:t>The picture is intended to</a:t>
            </a:r>
            <a:r>
              <a:rPr lang="en-US" sz="1200" b="0" i="0" kern="1200" baseline="0" dirty="0" smtClean="0">
                <a:solidFill>
                  <a:schemeClr val="tx1"/>
                </a:solidFill>
                <a:latin typeface="+mn-lt"/>
                <a:ea typeface="+mn-ea"/>
                <a:cs typeface="+mn-cs"/>
              </a:rPr>
              <a:t> humorously allude to the way in which we are sometimes able to correctly infer details about another individual’s consciousness, and other times we are completely incorrect. Just as the psychic may have been accurate in certain predictions, he or she likely did not see the pending eviction coming (indicated by the graffiti on the window, which reads “Bet you </a:t>
            </a:r>
            <a:r>
              <a:rPr lang="en-US" sz="1200" b="0" i="0" kern="1200" baseline="0" dirty="0" err="1" smtClean="0">
                <a:solidFill>
                  <a:schemeClr val="tx1"/>
                </a:solidFill>
                <a:latin typeface="+mn-lt"/>
                <a:ea typeface="+mn-ea"/>
                <a:cs typeface="+mn-cs"/>
              </a:rPr>
              <a:t>coulda</a:t>
            </a:r>
            <a:r>
              <a:rPr lang="en-US" sz="1200" b="0" i="0" kern="1200" baseline="0" dirty="0" smtClean="0">
                <a:solidFill>
                  <a:schemeClr val="tx1"/>
                </a:solidFill>
                <a:latin typeface="+mn-lt"/>
                <a:ea typeface="+mn-ea"/>
                <a:cs typeface="+mn-cs"/>
              </a:rPr>
              <a:t> predicted that”). </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Discussion question: </a:t>
            </a:r>
            <a:r>
              <a:rPr lang="en-US" sz="1200" b="0" i="0" kern="1200" dirty="0" smtClean="0">
                <a:solidFill>
                  <a:schemeClr val="tx1"/>
                </a:solidFill>
                <a:latin typeface="+mn-lt"/>
                <a:ea typeface="+mn-ea"/>
                <a:cs typeface="+mn-cs"/>
              </a:rPr>
              <a:t>Have</a:t>
            </a:r>
            <a:r>
              <a:rPr lang="en-US" sz="1200" b="0" i="0" kern="1200" baseline="0" dirty="0" smtClean="0">
                <a:solidFill>
                  <a:schemeClr val="tx1"/>
                </a:solidFill>
                <a:latin typeface="+mn-lt"/>
                <a:ea typeface="+mn-ea"/>
                <a:cs typeface="+mn-cs"/>
              </a:rPr>
              <a:t> you ever experienced the </a:t>
            </a:r>
            <a:r>
              <a:rPr lang="en-US" sz="1200" b="0" i="0" kern="1200" dirty="0" smtClean="0">
                <a:solidFill>
                  <a:schemeClr val="tx1"/>
                </a:solidFill>
                <a:latin typeface="+mn-lt"/>
                <a:ea typeface="+mn-ea"/>
                <a:cs typeface="+mn-cs"/>
              </a:rPr>
              <a:t>sense of knowing exactly what a friend is thinking?</a:t>
            </a:r>
            <a:r>
              <a:rPr lang="en-US" sz="1200" b="0" i="0" kern="1200" baseline="0" dirty="0" smtClean="0">
                <a:solidFill>
                  <a:schemeClr val="tx1"/>
                </a:solidFill>
                <a:latin typeface="+mn-lt"/>
                <a:ea typeface="+mn-ea"/>
                <a:cs typeface="+mn-cs"/>
              </a:rPr>
              <a:t> What do you think causes that to happen? </a:t>
            </a:r>
            <a:endParaRPr lang="en-US" sz="1200" b="1"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Explanation:</a:t>
            </a:r>
            <a:r>
              <a:rPr lang="en-US" sz="1200" b="1" i="0" kern="1200" baseline="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Various signs can guide our inferences about consciousness in others. We can try to infer what’s going on in someone else’s mind by relying on the assumption that they feel what we imagine we would feel in the same situation. We might account for someone’s actions or emotional expressions through our knowledge of that individual and our careful observations of their behavior. In this way, we often display substantial insight into what they are thinking. Other times we are completely wrong.</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By measuring brain activity using various </a:t>
            </a:r>
            <a:r>
              <a:rPr lang="en-US" sz="1200" b="0" i="0" kern="1200" dirty="0" err="1" smtClean="0">
                <a:solidFill>
                  <a:schemeClr val="tx1"/>
                </a:solidFill>
                <a:latin typeface="+mn-lt"/>
                <a:ea typeface="+mn-ea"/>
                <a:cs typeface="+mn-cs"/>
              </a:rPr>
              <a:t>neuroscientific</a:t>
            </a:r>
            <a:r>
              <a:rPr lang="en-US" sz="1200" b="0" i="0" kern="1200" dirty="0" smtClean="0">
                <a:solidFill>
                  <a:schemeClr val="tx1"/>
                </a:solidFill>
                <a:latin typeface="+mn-lt"/>
                <a:ea typeface="+mn-ea"/>
                <a:cs typeface="+mn-cs"/>
              </a:rPr>
              <a:t> technologies, we can acquire additional information useful for deciphering another person’s state of mind. In special circumstances such inferences can be highly accurate, but limitations on mind reading remain, highlighting the difficulty of understanding exactly how conscious experiences arise.</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Attempts to understand consciousness have been pervasive throughout human history, mostly dominated by philosophical analyses focused on the </a:t>
            </a:r>
            <a:r>
              <a:rPr lang="en-US" sz="1200" b="1" i="0" u="none" strike="noStrike" kern="1200" dirty="0" smtClean="0">
                <a:solidFill>
                  <a:schemeClr val="tx1"/>
                </a:solidFill>
                <a:latin typeface="+mn-lt"/>
                <a:ea typeface="+mn-ea"/>
                <a:cs typeface="+mn-cs"/>
              </a:rPr>
              <a:t>first-person perspective</a:t>
            </a:r>
            <a:r>
              <a:rPr lang="en-US" sz="1200" b="0" i="0" kern="1200" dirty="0" smtClean="0">
                <a:solidFill>
                  <a:schemeClr val="tx1"/>
                </a:solidFill>
                <a:latin typeface="+mn-lt"/>
                <a:ea typeface="+mn-ea"/>
                <a:cs typeface="+mn-cs"/>
              </a:rPr>
              <a:t>. Now we have a wider set of approaches that includes philosophy, psychology, neuroscience, cognitive science, and </a:t>
            </a:r>
            <a:r>
              <a:rPr lang="en-US" sz="1200" b="1" i="0" u="none" strike="noStrike" kern="1200" dirty="0" smtClean="0">
                <a:solidFill>
                  <a:schemeClr val="tx1"/>
                </a:solidFill>
                <a:latin typeface="+mn-lt"/>
                <a:ea typeface="+mn-ea"/>
                <a:cs typeface="+mn-cs"/>
              </a:rPr>
              <a:t>contemplative science</a:t>
            </a:r>
            <a:r>
              <a:rPr lang="en-US" sz="1200" b="0" i="0" kern="1200" dirty="0" smtClean="0">
                <a:solidFill>
                  <a:schemeClr val="tx1"/>
                </a:solidFill>
                <a:latin typeface="+mn-lt"/>
                <a:ea typeface="+mn-ea"/>
                <a:cs typeface="+mn-cs"/>
              </a:rPr>
              <a:t>.</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The challenge for this combination of approaches is to give a comprehensive explanation of consciousness. That explanation would include describing the benefits of consciousness, particularly for behavioral capabilities that conscious experiences allow, that trump automatic behaviors. Subjective experiences also need to be described in a way that logically shows how they result from precursor events in the human brain. Moreover, a full account would describe how consciousness depends on biological, environmental, social, cultural, and developmental factors.</a:t>
            </a:r>
          </a:p>
          <a:p>
            <a:endParaRPr lang="en-US" sz="1200" b="0" i="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5C0781E1-C3E1-0B44-9A5E-93C90FDA24C7}" type="slidenum">
              <a:rPr lang="en-US" smtClean="0"/>
              <a:pPr/>
              <a:t>6</a:t>
            </a:fld>
            <a:endParaRPr lang="en-US"/>
          </a:p>
        </p:txBody>
      </p:sp>
    </p:spTree>
    <p:extLst>
      <p:ext uri="{BB962C8B-B14F-4D97-AF65-F5344CB8AC3E}">
        <p14:creationId xmlns:p14="http://schemas.microsoft.com/office/powerpoint/2010/main" val="19412300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0" i="0" kern="1200" dirty="0" smtClean="0">
                <a:solidFill>
                  <a:schemeClr val="tx1"/>
                </a:solidFill>
                <a:latin typeface="+mn-lt"/>
                <a:ea typeface="+mn-ea"/>
                <a:cs typeface="+mn-cs"/>
              </a:rPr>
              <a:t>This slide</a:t>
            </a:r>
            <a:r>
              <a:rPr lang="en-US" sz="1200" b="0" i="0" kern="1200" baseline="0" dirty="0" smtClean="0">
                <a:solidFill>
                  <a:schemeClr val="tx1"/>
                </a:solidFill>
                <a:latin typeface="+mn-lt"/>
                <a:ea typeface="+mn-ea"/>
                <a:cs typeface="+mn-cs"/>
              </a:rPr>
              <a:t> introduces two theories related to the interaction between conscious thoughts and the physical world: Dualism (pictured) and Reductionism. </a:t>
            </a:r>
            <a:r>
              <a:rPr lang="en-US" sz="1200" b="0" i="0" kern="1200" dirty="0" smtClean="0">
                <a:solidFill>
                  <a:schemeClr val="tx1"/>
                </a:solidFill>
                <a:latin typeface="+mn-lt"/>
                <a:ea typeface="+mn-ea"/>
                <a:cs typeface="+mn-cs"/>
              </a:rPr>
              <a:t> </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Lecture Info: </a:t>
            </a:r>
            <a:r>
              <a:rPr lang="en-US" sz="1200" b="0" i="0" kern="1200" dirty="0" smtClean="0">
                <a:solidFill>
                  <a:schemeClr val="tx1"/>
                </a:solidFill>
                <a:latin typeface="+mn-lt"/>
                <a:ea typeface="+mn-ea"/>
                <a:cs typeface="+mn-cs"/>
              </a:rPr>
              <a:t>At the outset, a central question is how to conceive of consciousness relative to other things we know. Objects in our environment have a physical basis and are understood to be composed of constituents, such that they can be broken down into molecules, elements, atoms, particles, and so on. Yet we can also understand things relationally and conceptually. Sometimes a phenomenon can best be conceived as a process rather than a physical entity (e.g., digestion is a process whereby food is broken down). </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Discussion</a:t>
            </a:r>
            <a:r>
              <a:rPr lang="en-US" sz="1200" b="1" i="0" kern="1200" baseline="0" dirty="0" smtClean="0">
                <a:solidFill>
                  <a:schemeClr val="tx1"/>
                </a:solidFill>
                <a:latin typeface="+mn-lt"/>
                <a:ea typeface="+mn-ea"/>
                <a:cs typeface="+mn-cs"/>
              </a:rPr>
              <a:t> question: </a:t>
            </a:r>
            <a:r>
              <a:rPr lang="en-US" sz="1200" b="0" i="0" kern="1200" baseline="0" dirty="0" smtClean="0">
                <a:solidFill>
                  <a:schemeClr val="tx1"/>
                </a:solidFill>
                <a:latin typeface="+mn-lt"/>
                <a:ea typeface="+mn-ea"/>
                <a:cs typeface="+mn-cs"/>
              </a:rPr>
              <a:t>With this in mind, what do you think </a:t>
            </a:r>
            <a:r>
              <a:rPr lang="en-US" sz="1200" b="0" i="0" kern="1200" dirty="0" smtClean="0">
                <a:solidFill>
                  <a:schemeClr val="tx1"/>
                </a:solidFill>
                <a:latin typeface="+mn-lt"/>
                <a:ea typeface="+mn-ea"/>
                <a:cs typeface="+mn-cs"/>
              </a:rPr>
              <a:t>the relationship is between our conscious thoughts and the physical universe, and in particular, our brains?</a:t>
            </a: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Possible</a:t>
            </a:r>
            <a:r>
              <a:rPr lang="en-US" sz="1200" b="1" i="0" kern="1200" baseline="0" dirty="0" smtClean="0">
                <a:solidFill>
                  <a:schemeClr val="tx1"/>
                </a:solidFill>
                <a:latin typeface="+mn-lt"/>
                <a:ea typeface="+mn-ea"/>
                <a:cs typeface="+mn-cs"/>
              </a:rPr>
              <a:t> answers: </a:t>
            </a:r>
            <a:r>
              <a:rPr lang="en-US" sz="1200" b="0" i="0" kern="1200" baseline="0" dirty="0" smtClean="0">
                <a:solidFill>
                  <a:schemeClr val="tx1"/>
                </a:solidFill>
                <a:latin typeface="+mn-lt"/>
                <a:ea typeface="+mn-ea"/>
                <a:cs typeface="+mn-cs"/>
              </a:rPr>
              <a:t>Students may share that we use sensory input in the brain to construct conscious thoughts. The physical world gives us logical parameters in order to construct a consciousness. Also, we make conscious decisions about how we behave in the physical world. </a:t>
            </a:r>
            <a:endParaRPr lang="en-US" sz="1200" b="1"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Explanation: </a:t>
            </a:r>
            <a:r>
              <a:rPr lang="en-US" sz="1200" b="0" i="0" kern="1200" dirty="0" smtClean="0">
                <a:solidFill>
                  <a:schemeClr val="tx1"/>
                </a:solidFill>
                <a:latin typeface="+mn-lt"/>
                <a:ea typeface="+mn-ea"/>
                <a:cs typeface="+mn-cs"/>
              </a:rPr>
              <a:t>Rene </a:t>
            </a:r>
            <a:r>
              <a:rPr lang="en-US" sz="1200" b="0" i="0" kern="1200" dirty="0" err="1" smtClean="0">
                <a:solidFill>
                  <a:schemeClr val="tx1"/>
                </a:solidFill>
                <a:latin typeface="+mn-lt"/>
                <a:ea typeface="+mn-ea"/>
                <a:cs typeface="+mn-cs"/>
              </a:rPr>
              <a:t>Decartes’s</a:t>
            </a:r>
            <a:r>
              <a:rPr lang="en-US" sz="1200" b="0" i="0" kern="1200" dirty="0" smtClean="0">
                <a:solidFill>
                  <a:schemeClr val="tx1"/>
                </a:solidFill>
                <a:latin typeface="+mn-lt"/>
                <a:ea typeface="+mn-ea"/>
                <a:cs typeface="+mn-cs"/>
              </a:rPr>
              <a:t> position, </a:t>
            </a:r>
            <a:r>
              <a:rPr lang="en-US" sz="1200" b="0" i="1" kern="1200" dirty="0" smtClean="0">
                <a:solidFill>
                  <a:schemeClr val="tx1"/>
                </a:solidFill>
                <a:latin typeface="+mn-lt"/>
                <a:ea typeface="+mn-ea"/>
                <a:cs typeface="+mn-cs"/>
              </a:rPr>
              <a:t>dualism</a:t>
            </a:r>
            <a:r>
              <a:rPr lang="en-US" sz="1200" b="0" i="0" kern="1200" dirty="0" smtClean="0">
                <a:solidFill>
                  <a:schemeClr val="tx1"/>
                </a:solidFill>
                <a:latin typeface="+mn-lt"/>
                <a:ea typeface="+mn-ea"/>
                <a:cs typeface="+mn-cs"/>
              </a:rPr>
              <a:t>, was that mental and physical are, in essence, different substances. This view can be contrasted with </a:t>
            </a:r>
            <a:r>
              <a:rPr lang="en-US" sz="1200" b="0" i="1" kern="1200" dirty="0" smtClean="0">
                <a:solidFill>
                  <a:schemeClr val="tx1"/>
                </a:solidFill>
                <a:latin typeface="+mn-lt"/>
                <a:ea typeface="+mn-ea"/>
                <a:cs typeface="+mn-cs"/>
              </a:rPr>
              <a:t>reductionist views</a:t>
            </a:r>
            <a:r>
              <a:rPr lang="en-US" sz="1200" b="0" i="0" kern="1200" dirty="0" smtClean="0">
                <a:solidFill>
                  <a:schemeClr val="tx1"/>
                </a:solidFill>
                <a:latin typeface="+mn-lt"/>
                <a:ea typeface="+mn-ea"/>
                <a:cs typeface="+mn-cs"/>
              </a:rPr>
              <a:t> that mental phenomena can be explained via descriptions of physical phenomena. Although the dualism/reductionism debate continues, there are many ways in which the mind can be shown to depend on the brain.</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A prominent orientation to the scientific study of consciousness is to seek understanding of these dependencies—to see how much light they can shed on consciousness. Significant advances in our knowledge about consciousness have thus been gained, as seen in the following examples.</a:t>
            </a:r>
          </a:p>
          <a:p>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7</a:t>
            </a:fld>
            <a:endParaRPr lang="en-US"/>
          </a:p>
        </p:txBody>
      </p:sp>
    </p:spTree>
    <p:extLst>
      <p:ext uri="{BB962C8B-B14F-4D97-AF65-F5344CB8AC3E}">
        <p14:creationId xmlns:p14="http://schemas.microsoft.com/office/powerpoint/2010/main" val="35605883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this slide is</a:t>
            </a:r>
            <a:r>
              <a:rPr lang="en-US" baseline="0" dirty="0" smtClean="0"/>
              <a:t> to provide an overview of the material that will be covered during the lecture.</a:t>
            </a:r>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8</a:t>
            </a:fld>
            <a:endParaRPr lang="en-US"/>
          </a:p>
        </p:txBody>
      </p:sp>
    </p:spTree>
    <p:extLst>
      <p:ext uri="{BB962C8B-B14F-4D97-AF65-F5344CB8AC3E}">
        <p14:creationId xmlns:p14="http://schemas.microsoft.com/office/powerpoint/2010/main" val="28399778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b="0" i="0" kern="1200" dirty="0" smtClean="0">
                <a:solidFill>
                  <a:schemeClr val="tx1"/>
                </a:solidFill>
                <a:latin typeface="+mn-lt"/>
                <a:ea typeface="+mn-ea"/>
                <a:cs typeface="+mn-cs"/>
              </a:rPr>
              <a:t>The</a:t>
            </a:r>
            <a:r>
              <a:rPr lang="en-US" sz="1200" b="0" i="0" kern="1200" baseline="0" dirty="0" smtClean="0">
                <a:solidFill>
                  <a:schemeClr val="tx1"/>
                </a:solidFill>
                <a:latin typeface="+mn-lt"/>
                <a:ea typeface="+mn-ea"/>
                <a:cs typeface="+mn-cs"/>
              </a:rPr>
              <a:t> purpose of this slide is to introduce the concept of motion-induced blindness. </a:t>
            </a:r>
            <a:endParaRPr lang="en-US" sz="1200" b="0" i="0" kern="1200" dirty="0" smtClean="0">
              <a:solidFill>
                <a:schemeClr val="tx1"/>
              </a:solidFill>
              <a:latin typeface="+mn-lt"/>
              <a:ea typeface="+mn-ea"/>
              <a:cs typeface="+mn-cs"/>
            </a:endParaRPr>
          </a:p>
          <a:p>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Lecture Info: </a:t>
            </a:r>
            <a:r>
              <a:rPr lang="en-US" sz="1200" b="0" i="0" kern="1200" dirty="0" smtClean="0">
                <a:solidFill>
                  <a:schemeClr val="tx1"/>
                </a:solidFill>
                <a:latin typeface="+mn-lt"/>
                <a:ea typeface="+mn-ea"/>
                <a:cs typeface="+mn-cs"/>
              </a:rPr>
              <a:t>Suppose you meet your friend at a crowded train station. You may notice a subtle smile on her face. At that moment you are probably unaware of many other things happening within your view. What makes you aware of some things but not others? You probably have your own intuitions about this, but experiments have proven wrong many common intuitions about what generates visual awareness.</a:t>
            </a:r>
          </a:p>
          <a:p>
            <a:endParaRPr lang="en-US" sz="1200" b="0" i="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latin typeface="+mn-lt"/>
                <a:ea typeface="+mn-ea"/>
                <a:cs typeface="+mn-cs"/>
              </a:rPr>
              <a:t>For instance, you may think that if you attentively look at a bright spot, you must be aware of it. Not so. In a phenomenon known as motion-induced blindness, bright discs completely vanish from your awareness in full attention.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solidFill>
              <a:latin typeface="+mn-lt"/>
              <a:ea typeface="+mn-ea"/>
              <a:cs typeface="+mn-cs"/>
            </a:endParaRPr>
          </a:p>
          <a:p>
            <a:r>
              <a:rPr lang="en-US" sz="1200" b="1" i="0" kern="1200" dirty="0" smtClean="0">
                <a:solidFill>
                  <a:schemeClr val="tx1"/>
                </a:solidFill>
                <a:latin typeface="+mn-lt"/>
                <a:ea typeface="+mn-ea"/>
                <a:cs typeface="+mn-cs"/>
              </a:rPr>
              <a:t>Demonstration:</a:t>
            </a:r>
            <a:r>
              <a:rPr lang="en-US" sz="1200" b="1" i="0" kern="1200" baseline="0" dirty="0" smtClean="0">
                <a:solidFill>
                  <a:schemeClr val="tx1"/>
                </a:solidFill>
                <a:latin typeface="+mn-lt"/>
                <a:ea typeface="+mn-ea"/>
                <a:cs typeface="+mn-cs"/>
              </a:rPr>
              <a:t> </a:t>
            </a:r>
            <a:r>
              <a:rPr lang="en-US" sz="1200" b="1" kern="1200" dirty="0" smtClean="0">
                <a:solidFill>
                  <a:schemeClr val="tx1"/>
                </a:solidFill>
                <a:effectLst/>
                <a:latin typeface="+mn-lt"/>
                <a:ea typeface="+mn-ea"/>
                <a:cs typeface="+mn-cs"/>
              </a:rPr>
              <a:t>Motion-Induced Blindness</a:t>
            </a:r>
          </a:p>
          <a:p>
            <a:pPr marL="171450" indent="-171450">
              <a:buFont typeface="Wingdings" panose="05000000000000000000" pitchFamily="2" charset="2"/>
              <a:buChar char="§"/>
            </a:pPr>
            <a:r>
              <a:rPr lang="en-US" sz="1200" kern="1200" dirty="0" smtClean="0">
                <a:solidFill>
                  <a:schemeClr val="tx1"/>
                </a:solidFill>
                <a:effectLst/>
                <a:latin typeface="+mn-lt"/>
                <a:ea typeface="+mn-ea"/>
                <a:cs typeface="+mn-cs"/>
              </a:rPr>
              <a:t>Go to </a:t>
            </a:r>
            <a:r>
              <a:rPr lang="en-US" sz="1200" u="sng" kern="1200" dirty="0" smtClean="0">
                <a:solidFill>
                  <a:schemeClr val="tx1"/>
                </a:solidFill>
                <a:effectLst/>
                <a:latin typeface="+mn-lt"/>
                <a:ea typeface="+mn-ea"/>
                <a:cs typeface="+mn-cs"/>
                <a:hlinkClick r:id="rId3"/>
              </a:rPr>
              <a:t>http://www.michaelbach.de/ot/mot-mib/index.html</a:t>
            </a:r>
            <a:endParaRPr lang="en-US" sz="1200" u="sng" kern="1200" dirty="0" smtClean="0">
              <a:solidFill>
                <a:schemeClr val="tx1"/>
              </a:solidFill>
              <a:effectLst/>
              <a:latin typeface="+mn-lt"/>
              <a:ea typeface="+mn-ea"/>
              <a:cs typeface="+mn-cs"/>
            </a:endParaRPr>
          </a:p>
          <a:p>
            <a:pPr marL="171450" marR="0" lvl="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1200" kern="1200" dirty="0" smtClean="0">
                <a:solidFill>
                  <a:schemeClr val="tx1"/>
                </a:solidFill>
                <a:effectLst/>
                <a:latin typeface="+mn-lt"/>
                <a:ea typeface="+mn-ea"/>
                <a:cs typeface="+mn-cs"/>
              </a:rPr>
              <a:t>Ask students to fixate on the center at the flashing green light and then ask them what happens.</a:t>
            </a:r>
          </a:p>
          <a:p>
            <a:pPr marL="171450" marR="0" lvl="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1200" kern="1200" dirty="0" smtClean="0">
                <a:solidFill>
                  <a:schemeClr val="tx1"/>
                </a:solidFill>
                <a:effectLst/>
                <a:latin typeface="+mn-lt"/>
                <a:ea typeface="+mn-ea"/>
                <a:cs typeface="+mn-cs"/>
              </a:rPr>
              <a:t>The students may report that after a little while, the yellow dots disappear either all at the same time, in pairs, or individually. Then, they randomly reappear again.</a:t>
            </a:r>
          </a:p>
          <a:p>
            <a:pPr marL="171450" marR="0" lvl="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1200" kern="1200" dirty="0" smtClean="0">
                <a:solidFill>
                  <a:schemeClr val="tx1"/>
                </a:solidFill>
                <a:effectLst/>
                <a:latin typeface="+mn-lt"/>
                <a:ea typeface="+mn-ea"/>
                <a:cs typeface="+mn-cs"/>
              </a:rPr>
              <a:t>In reality, the yellow dots are there the entire time! When we fixate on something, objects on the periphery start to disappear. When we blink or even shift our gaze slightly, the same objects will reappear. </a:t>
            </a:r>
          </a:p>
          <a:p>
            <a:pPr marL="0" marR="0" lvl="0" indent="0" algn="l" defTabSz="4572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200" kern="1200" dirty="0" smtClean="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200" b="1" kern="1200" dirty="0" smtClean="0">
                <a:solidFill>
                  <a:schemeClr val="tx1"/>
                </a:solidFill>
                <a:effectLst/>
                <a:latin typeface="+mn-lt"/>
                <a:ea typeface="+mn-ea"/>
                <a:cs typeface="+mn-cs"/>
              </a:rPr>
              <a:t>Discussion questions: </a:t>
            </a:r>
            <a:r>
              <a:rPr lang="en-US" sz="1200" kern="1200" dirty="0" smtClean="0">
                <a:solidFill>
                  <a:schemeClr val="tx1"/>
                </a:solidFill>
                <a:effectLst/>
                <a:latin typeface="+mn-lt"/>
                <a:ea typeface="+mn-ea"/>
                <a:cs typeface="+mn-cs"/>
              </a:rPr>
              <a:t>Ask your students what they think would happen if the background was a different color? What if the dots were smaller or the speed of the rotating pattern was faster? How about slower? Michael Bach’s website gives you the option to test out all of these scenarios with your students.</a:t>
            </a:r>
            <a:endParaRPr lang="en-US" sz="1200" b="1" kern="1200" dirty="0" smtClean="0">
              <a:solidFill>
                <a:schemeClr val="tx1"/>
              </a:solidFill>
              <a:effectLst/>
              <a:latin typeface="+mn-lt"/>
              <a:ea typeface="+mn-ea"/>
              <a:cs typeface="+mn-cs"/>
            </a:endParaRPr>
          </a:p>
          <a:p>
            <a:pPr marL="171450" indent="-171450">
              <a:buFont typeface="Wingdings" panose="05000000000000000000" pitchFamily="2" charset="2"/>
              <a:buChar char="§"/>
            </a:pPr>
            <a:endParaRPr lang="en-US" sz="1200" b="1"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You may also think that if you deeply analyze an image, decoding its meaning and making a decision about it, you must be aware of the image. Not necessarily. When a number is briefly flashed and rapidly replaced by a random pattern, you may have no awareness of it, despite the fact that your brain allows you to determine that the number is greater than 5 and then prepares your right hand for a key press if that is what you were instructed to do (</a:t>
            </a:r>
            <a:r>
              <a:rPr lang="en-US" sz="1200" b="0" i="0" u="none" strike="noStrike" kern="1200" dirty="0" err="1" smtClean="0">
                <a:solidFill>
                  <a:schemeClr val="tx1"/>
                </a:solidFill>
                <a:latin typeface="+mn-lt"/>
                <a:ea typeface="+mn-ea"/>
                <a:cs typeface="+mn-cs"/>
              </a:rPr>
              <a:t>Dehaene</a:t>
            </a:r>
            <a:r>
              <a:rPr lang="en-US" sz="1200" b="0" i="0" u="none" strike="noStrike" kern="1200" dirty="0" smtClean="0">
                <a:solidFill>
                  <a:schemeClr val="tx1"/>
                </a:solidFill>
                <a:latin typeface="+mn-lt"/>
                <a:ea typeface="+mn-ea"/>
                <a:cs typeface="+mn-cs"/>
              </a:rPr>
              <a:t> et al., 1998</a:t>
            </a:r>
            <a:r>
              <a:rPr lang="en-US" sz="1200" b="0" i="0" kern="1200" dirty="0" smtClean="0">
                <a:solidFill>
                  <a:schemeClr val="tx1"/>
                </a:solidFill>
                <a:latin typeface="+mn-lt"/>
                <a:ea typeface="+mn-ea"/>
                <a:cs typeface="+mn-cs"/>
              </a:rPr>
              <a:t>).</a:t>
            </a:r>
          </a:p>
          <a:p>
            <a:endParaRPr lang="en-US" sz="1200" b="0" i="0" kern="1200" dirty="0" smtClean="0">
              <a:solidFill>
                <a:schemeClr val="tx1"/>
              </a:solidFill>
              <a:latin typeface="+mn-lt"/>
              <a:ea typeface="+mn-ea"/>
              <a:cs typeface="+mn-cs"/>
            </a:endParaRPr>
          </a:p>
          <a:p>
            <a:r>
              <a:rPr lang="en-US" sz="1200" b="0" i="0" kern="1200" dirty="0" smtClean="0">
                <a:solidFill>
                  <a:schemeClr val="tx1"/>
                </a:solidFill>
                <a:latin typeface="+mn-lt"/>
                <a:ea typeface="+mn-ea"/>
                <a:cs typeface="+mn-cs"/>
              </a:rPr>
              <a:t>Thus, neither the brightness of an image, paying full attention to it, nor deeply analyzing it guarantees that you will be aware of it. </a:t>
            </a:r>
            <a:endParaRPr lang="en-US" dirty="0"/>
          </a:p>
        </p:txBody>
      </p:sp>
      <p:sp>
        <p:nvSpPr>
          <p:cNvPr id="4" name="Slide Number Placeholder 3"/>
          <p:cNvSpPr>
            <a:spLocks noGrp="1"/>
          </p:cNvSpPr>
          <p:nvPr>
            <p:ph type="sldNum" sz="quarter" idx="10"/>
          </p:nvPr>
        </p:nvSpPr>
        <p:spPr/>
        <p:txBody>
          <a:bodyPr/>
          <a:lstStyle/>
          <a:p>
            <a:fld id="{5C0781E1-C3E1-0B44-9A5E-93C90FDA24C7}" type="slidenum">
              <a:rPr lang="en-US" smtClean="0"/>
              <a:pPr/>
              <a:t>9</a:t>
            </a:fld>
            <a:endParaRPr lang="en-US"/>
          </a:p>
        </p:txBody>
      </p:sp>
    </p:spTree>
    <p:extLst>
      <p:ext uri="{BB962C8B-B14F-4D97-AF65-F5344CB8AC3E}">
        <p14:creationId xmlns:p14="http://schemas.microsoft.com/office/powerpoint/2010/main" val="1530315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9216DE7-EF29-C44F-8438-49376338BABE}" type="datetimeFigureOut">
              <a:rPr lang="en-US" smtClean="0"/>
              <a:pPr/>
              <a:t>11/9/2014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E2526-CBC5-4F4A-AD13-E1BB9B1A9AAC}" type="slidenum">
              <a:rPr lang="en-US" smtClean="0"/>
              <a:pPr/>
              <a:t>‹#›</a:t>
            </a:fld>
            <a:endParaRPr lang="en-US"/>
          </a:p>
        </p:txBody>
      </p:sp>
    </p:spTree>
    <p:extLst>
      <p:ext uri="{BB962C8B-B14F-4D97-AF65-F5344CB8AC3E}">
        <p14:creationId xmlns:p14="http://schemas.microsoft.com/office/powerpoint/2010/main" val="5172838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216DE7-EF29-C44F-8438-49376338BABE}" type="datetimeFigureOut">
              <a:rPr lang="en-US" smtClean="0"/>
              <a:pPr/>
              <a:t>11/9/2014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E2526-CBC5-4F4A-AD13-E1BB9B1A9AAC}" type="slidenum">
              <a:rPr lang="en-US" smtClean="0"/>
              <a:pPr/>
              <a:t>‹#›</a:t>
            </a:fld>
            <a:endParaRPr lang="en-US"/>
          </a:p>
        </p:txBody>
      </p:sp>
    </p:spTree>
    <p:extLst>
      <p:ext uri="{BB962C8B-B14F-4D97-AF65-F5344CB8AC3E}">
        <p14:creationId xmlns:p14="http://schemas.microsoft.com/office/powerpoint/2010/main" val="1575754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216DE7-EF29-C44F-8438-49376338BABE}" type="datetimeFigureOut">
              <a:rPr lang="en-US" smtClean="0"/>
              <a:pPr/>
              <a:t>11/9/2014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E2526-CBC5-4F4A-AD13-E1BB9B1A9AAC}" type="slidenum">
              <a:rPr lang="en-US" smtClean="0"/>
              <a:pPr/>
              <a:t>‹#›</a:t>
            </a:fld>
            <a:endParaRPr lang="en-US"/>
          </a:p>
        </p:txBody>
      </p:sp>
    </p:spTree>
    <p:extLst>
      <p:ext uri="{BB962C8B-B14F-4D97-AF65-F5344CB8AC3E}">
        <p14:creationId xmlns:p14="http://schemas.microsoft.com/office/powerpoint/2010/main" val="2776781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216DE7-EF29-C44F-8438-49376338BABE}" type="datetimeFigureOut">
              <a:rPr lang="en-US" smtClean="0"/>
              <a:pPr/>
              <a:t>11/9/2014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E2526-CBC5-4F4A-AD13-E1BB9B1A9AAC}" type="slidenum">
              <a:rPr lang="en-US" smtClean="0"/>
              <a:pPr/>
              <a:t>‹#›</a:t>
            </a:fld>
            <a:endParaRPr lang="en-US"/>
          </a:p>
        </p:txBody>
      </p:sp>
    </p:spTree>
    <p:extLst>
      <p:ext uri="{BB962C8B-B14F-4D97-AF65-F5344CB8AC3E}">
        <p14:creationId xmlns:p14="http://schemas.microsoft.com/office/powerpoint/2010/main" val="2816138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9216DE7-EF29-C44F-8438-49376338BABE}" type="datetimeFigureOut">
              <a:rPr lang="en-US" smtClean="0"/>
              <a:pPr/>
              <a:t>11/9/2014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FE2526-CBC5-4F4A-AD13-E1BB9B1A9AAC}" type="slidenum">
              <a:rPr lang="en-US" smtClean="0"/>
              <a:pPr/>
              <a:t>‹#›</a:t>
            </a:fld>
            <a:endParaRPr lang="en-US"/>
          </a:p>
        </p:txBody>
      </p:sp>
    </p:spTree>
    <p:extLst>
      <p:ext uri="{BB962C8B-B14F-4D97-AF65-F5344CB8AC3E}">
        <p14:creationId xmlns:p14="http://schemas.microsoft.com/office/powerpoint/2010/main" val="3093187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9216DE7-EF29-C44F-8438-49376338BABE}" type="datetimeFigureOut">
              <a:rPr lang="en-US" smtClean="0"/>
              <a:pPr/>
              <a:t>11/9/2014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E2526-CBC5-4F4A-AD13-E1BB9B1A9AAC}" type="slidenum">
              <a:rPr lang="en-US" smtClean="0"/>
              <a:pPr/>
              <a:t>‹#›</a:t>
            </a:fld>
            <a:endParaRPr lang="en-US"/>
          </a:p>
        </p:txBody>
      </p:sp>
    </p:spTree>
    <p:extLst>
      <p:ext uri="{BB962C8B-B14F-4D97-AF65-F5344CB8AC3E}">
        <p14:creationId xmlns:p14="http://schemas.microsoft.com/office/powerpoint/2010/main" val="1512498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9216DE7-EF29-C44F-8438-49376338BABE}" type="datetimeFigureOut">
              <a:rPr lang="en-US" smtClean="0"/>
              <a:pPr/>
              <a:t>11/9/2014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FE2526-CBC5-4F4A-AD13-E1BB9B1A9AAC}" type="slidenum">
              <a:rPr lang="en-US" smtClean="0"/>
              <a:pPr/>
              <a:t>‹#›</a:t>
            </a:fld>
            <a:endParaRPr lang="en-US"/>
          </a:p>
        </p:txBody>
      </p:sp>
    </p:spTree>
    <p:extLst>
      <p:ext uri="{BB962C8B-B14F-4D97-AF65-F5344CB8AC3E}">
        <p14:creationId xmlns:p14="http://schemas.microsoft.com/office/powerpoint/2010/main" val="975656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9216DE7-EF29-C44F-8438-49376338BABE}" type="datetimeFigureOut">
              <a:rPr lang="en-US" smtClean="0"/>
              <a:pPr/>
              <a:t>11/9/2014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FE2526-CBC5-4F4A-AD13-E1BB9B1A9AAC}" type="slidenum">
              <a:rPr lang="en-US" smtClean="0"/>
              <a:pPr/>
              <a:t>‹#›</a:t>
            </a:fld>
            <a:endParaRPr lang="en-US"/>
          </a:p>
        </p:txBody>
      </p:sp>
    </p:spTree>
    <p:extLst>
      <p:ext uri="{BB962C8B-B14F-4D97-AF65-F5344CB8AC3E}">
        <p14:creationId xmlns:p14="http://schemas.microsoft.com/office/powerpoint/2010/main" val="38826135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216DE7-EF29-C44F-8438-49376338BABE}" type="datetimeFigureOut">
              <a:rPr lang="en-US" smtClean="0"/>
              <a:pPr/>
              <a:t>11/9/2014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6FE2526-CBC5-4F4A-AD13-E1BB9B1A9AAC}" type="slidenum">
              <a:rPr lang="en-US" smtClean="0"/>
              <a:pPr/>
              <a:t>‹#›</a:t>
            </a:fld>
            <a:endParaRPr lang="en-US"/>
          </a:p>
        </p:txBody>
      </p:sp>
    </p:spTree>
    <p:extLst>
      <p:ext uri="{BB962C8B-B14F-4D97-AF65-F5344CB8AC3E}">
        <p14:creationId xmlns:p14="http://schemas.microsoft.com/office/powerpoint/2010/main" val="1006199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216DE7-EF29-C44F-8438-49376338BABE}" type="datetimeFigureOut">
              <a:rPr lang="en-US" smtClean="0"/>
              <a:pPr/>
              <a:t>11/9/2014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E2526-CBC5-4F4A-AD13-E1BB9B1A9AAC}" type="slidenum">
              <a:rPr lang="en-US" smtClean="0"/>
              <a:pPr/>
              <a:t>‹#›</a:t>
            </a:fld>
            <a:endParaRPr lang="en-US"/>
          </a:p>
        </p:txBody>
      </p:sp>
    </p:spTree>
    <p:extLst>
      <p:ext uri="{BB962C8B-B14F-4D97-AF65-F5344CB8AC3E}">
        <p14:creationId xmlns:p14="http://schemas.microsoft.com/office/powerpoint/2010/main" val="2003778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216DE7-EF29-C44F-8438-49376338BABE}" type="datetimeFigureOut">
              <a:rPr lang="en-US" smtClean="0"/>
              <a:pPr/>
              <a:t>11/9/2014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FE2526-CBC5-4F4A-AD13-E1BB9B1A9AAC}" type="slidenum">
              <a:rPr lang="en-US" smtClean="0"/>
              <a:pPr/>
              <a:t>‹#›</a:t>
            </a:fld>
            <a:endParaRPr lang="en-US"/>
          </a:p>
        </p:txBody>
      </p:sp>
    </p:spTree>
    <p:extLst>
      <p:ext uri="{BB962C8B-B14F-4D97-AF65-F5344CB8AC3E}">
        <p14:creationId xmlns:p14="http://schemas.microsoft.com/office/powerpoint/2010/main" val="2693668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216DE7-EF29-C44F-8438-49376338BABE}" type="datetimeFigureOut">
              <a:rPr lang="en-US" smtClean="0"/>
              <a:pPr/>
              <a:t>11/9/2014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FE2526-CBC5-4F4A-AD13-E1BB9B1A9AAC}" type="slidenum">
              <a:rPr lang="en-US" smtClean="0"/>
              <a:pPr/>
              <a:t>‹#›</a:t>
            </a:fld>
            <a:endParaRPr lang="en-US"/>
          </a:p>
        </p:txBody>
      </p:sp>
      <p:pic>
        <p:nvPicPr>
          <p:cNvPr id="7" name="Picture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285875" y="299891"/>
            <a:ext cx="400925" cy="546247"/>
          </a:xfrm>
          <a:prstGeom prst="rect">
            <a:avLst/>
          </a:prstGeom>
          <a:noFill/>
        </p:spPr>
      </p:pic>
    </p:spTree>
    <p:extLst>
      <p:ext uri="{BB962C8B-B14F-4D97-AF65-F5344CB8AC3E}">
        <p14:creationId xmlns:p14="http://schemas.microsoft.com/office/powerpoint/2010/main" val="42380665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youtube.com/watch?v=Qsmkgi7FgEo"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hyperlink" Target="https://www.youtube.com/watch?v=4PQAc_Z2OfQ"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892169"/>
            <a:ext cx="7772400" cy="1470025"/>
          </a:xfrm>
        </p:spPr>
        <p:txBody>
          <a:bodyPr/>
          <a:lstStyle/>
          <a:p>
            <a:r>
              <a:rPr lang="en-US" b="1" dirty="0" smtClean="0"/>
              <a:t>Consciousness</a:t>
            </a:r>
            <a:endParaRPr lang="en-US" b="1" dirty="0"/>
          </a:p>
        </p:txBody>
      </p:sp>
      <p:sp>
        <p:nvSpPr>
          <p:cNvPr id="3" name="Subtitle 2"/>
          <p:cNvSpPr>
            <a:spLocks noGrp="1"/>
          </p:cNvSpPr>
          <p:nvPr>
            <p:ph type="subTitle" idx="1"/>
          </p:nvPr>
        </p:nvSpPr>
        <p:spPr>
          <a:xfrm>
            <a:off x="1371600" y="5044440"/>
            <a:ext cx="6400800" cy="1752600"/>
          </a:xfrm>
        </p:spPr>
        <p:txBody>
          <a:bodyPr/>
          <a:lstStyle/>
          <a:p>
            <a:r>
              <a:rPr lang="en-US" dirty="0" smtClean="0"/>
              <a:t>[Instructor Name]</a:t>
            </a:r>
          </a:p>
          <a:p>
            <a:r>
              <a:rPr lang="en-US" dirty="0" smtClean="0"/>
              <a:t>[Class and Section Number]</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456997"/>
            <a:ext cx="5506720" cy="3662183"/>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8294" y="6274980"/>
            <a:ext cx="1227411" cy="429442"/>
          </a:xfrm>
          <a:prstGeom prst="rect">
            <a:avLst/>
          </a:prstGeom>
        </p:spPr>
      </p:pic>
    </p:spTree>
    <p:extLst>
      <p:ext uri="{BB962C8B-B14F-4D97-AF65-F5344CB8AC3E}">
        <p14:creationId xmlns:p14="http://schemas.microsoft.com/office/powerpoint/2010/main" val="29467769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u="sng" dirty="0" smtClean="0"/>
              <a:t>Consciousness &amp; </a:t>
            </a:r>
            <a:br>
              <a:rPr lang="en-US" b="1" u="sng" dirty="0" smtClean="0"/>
            </a:br>
            <a:r>
              <a:rPr lang="en-US" b="1" u="sng" dirty="0" smtClean="0"/>
              <a:t>Visual Perception</a:t>
            </a:r>
            <a:endParaRPr lang="en-US" b="1" u="sng" dirty="0"/>
          </a:p>
        </p:txBody>
      </p:sp>
      <p:sp>
        <p:nvSpPr>
          <p:cNvPr id="3" name="Content Placeholder 2"/>
          <p:cNvSpPr>
            <a:spLocks noGrp="1"/>
          </p:cNvSpPr>
          <p:nvPr>
            <p:ph idx="1"/>
          </p:nvPr>
        </p:nvSpPr>
        <p:spPr/>
        <p:txBody>
          <a:bodyPr/>
          <a:lstStyle/>
          <a:p>
            <a:endParaRPr lang="en-US" dirty="0" smtClean="0">
              <a:solidFill>
                <a:srgbClr val="FF0000"/>
              </a:solidFill>
            </a:endParaRPr>
          </a:p>
          <a:p>
            <a:pPr marL="0" indent="0">
              <a:buNone/>
            </a:pPr>
            <a:r>
              <a:rPr lang="en-US" sz="3600" b="1" dirty="0" smtClean="0"/>
              <a:t>Cortical Blindness</a:t>
            </a:r>
          </a:p>
          <a:p>
            <a:endParaRPr lang="en-US" sz="3600" dirty="0" smtClean="0">
              <a:solidFill>
                <a:srgbClr val="FF0000"/>
              </a:solidFill>
            </a:endParaRPr>
          </a:p>
          <a:p>
            <a:pPr marL="0" indent="0">
              <a:buNone/>
            </a:pPr>
            <a:endParaRPr lang="en-US" sz="3600" dirty="0" smtClean="0">
              <a:solidFill>
                <a:srgbClr val="FF0000"/>
              </a:solidFill>
            </a:endParaRPr>
          </a:p>
          <a:p>
            <a:pPr marL="0" indent="0">
              <a:buNone/>
            </a:pPr>
            <a:r>
              <a:rPr lang="en-US" sz="3600" b="1" dirty="0" err="1" smtClean="0"/>
              <a:t>Blindsight</a:t>
            </a:r>
            <a:endParaRPr lang="en-US" sz="3600" b="1" dirty="0" smtClean="0"/>
          </a:p>
        </p:txBody>
      </p:sp>
      <p:pic>
        <p:nvPicPr>
          <p:cNvPr id="30722" name="Picture 2" descr="File:Visual cortex.jpg"/>
          <p:cNvPicPr>
            <a:picLocks noChangeAspect="1" noChangeArrowheads="1"/>
          </p:cNvPicPr>
          <p:nvPr/>
        </p:nvPicPr>
        <p:blipFill>
          <a:blip r:embed="rId3"/>
          <a:srcRect/>
          <a:stretch>
            <a:fillRect/>
          </a:stretch>
        </p:blipFill>
        <p:spPr bwMode="auto">
          <a:xfrm>
            <a:off x="4264712" y="1801505"/>
            <a:ext cx="4647276" cy="3408529"/>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u="sng" dirty="0" smtClean="0"/>
              <a:t>Consciousness &amp; </a:t>
            </a:r>
            <a:br>
              <a:rPr lang="en-US" b="1" u="sng" dirty="0" smtClean="0"/>
            </a:br>
            <a:r>
              <a:rPr lang="en-US" b="1" u="sng" dirty="0" smtClean="0"/>
              <a:t>Visual Perception</a:t>
            </a:r>
            <a:endParaRPr lang="en-US" b="1" u="sng" dirty="0"/>
          </a:p>
        </p:txBody>
      </p:sp>
      <p:sp>
        <p:nvSpPr>
          <p:cNvPr id="3" name="Content Placeholder 2"/>
          <p:cNvSpPr>
            <a:spLocks noGrp="1"/>
          </p:cNvSpPr>
          <p:nvPr>
            <p:ph idx="1"/>
          </p:nvPr>
        </p:nvSpPr>
        <p:spPr>
          <a:xfrm>
            <a:off x="457200" y="2006600"/>
            <a:ext cx="8229600" cy="4525963"/>
          </a:xfrm>
        </p:spPr>
        <p:txBody>
          <a:bodyPr/>
          <a:lstStyle/>
          <a:p>
            <a:pPr marL="0" indent="0">
              <a:buNone/>
            </a:pPr>
            <a:r>
              <a:rPr lang="en-US" b="1" dirty="0" smtClean="0">
                <a:solidFill>
                  <a:srgbClr val="FF0000"/>
                </a:solidFill>
              </a:rPr>
              <a:t>Global Neuronal Workspace Theory – </a:t>
            </a:r>
            <a:r>
              <a:rPr lang="en-US" dirty="0"/>
              <a:t>A</a:t>
            </a:r>
            <a:r>
              <a:rPr lang="en-US" dirty="0" smtClean="0"/>
              <a:t>wareness requires the sharing of information among prefrontal, inferior parietal, and occipital regions of the cerebral cortex</a:t>
            </a:r>
          </a:p>
          <a:p>
            <a:endParaRPr lang="en-US" dirty="0" smtClean="0"/>
          </a:p>
          <a:p>
            <a:pPr marL="0" indent="0">
              <a:buNone/>
            </a:pPr>
            <a:r>
              <a:rPr lang="en-US" b="1" dirty="0" smtClean="0">
                <a:solidFill>
                  <a:srgbClr val="FF0000"/>
                </a:solidFill>
              </a:rPr>
              <a:t>Information Integration Theory – </a:t>
            </a:r>
            <a:r>
              <a:rPr lang="en-US" dirty="0"/>
              <a:t>T</a:t>
            </a:r>
            <a:r>
              <a:rPr lang="en-US" dirty="0" smtClean="0"/>
              <a:t>he level of awareness depends entirely on the complexity of the structure of shared information</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normAutofit/>
          </a:bodyPr>
          <a:lstStyle/>
          <a:p>
            <a:r>
              <a:rPr lang="en-US" dirty="0" smtClean="0">
                <a:solidFill>
                  <a:schemeClr val="bg1">
                    <a:lumMod val="75000"/>
                  </a:schemeClr>
                </a:solidFill>
              </a:rPr>
              <a:t>Conscious Experiences</a:t>
            </a:r>
          </a:p>
          <a:p>
            <a:r>
              <a:rPr lang="en-US" dirty="0" smtClean="0">
                <a:solidFill>
                  <a:schemeClr val="bg1">
                    <a:lumMod val="75000"/>
                  </a:schemeClr>
                </a:solidFill>
              </a:rPr>
              <a:t>Consciousness &amp; Visual Perception</a:t>
            </a:r>
          </a:p>
          <a:p>
            <a:r>
              <a:rPr lang="en-US" b="1" dirty="0" smtClean="0"/>
              <a:t>Consciousness &amp; Memory</a:t>
            </a:r>
          </a:p>
          <a:p>
            <a:r>
              <a:rPr lang="en-US" dirty="0" smtClean="0">
                <a:solidFill>
                  <a:schemeClr val="bg1">
                    <a:lumMod val="75000"/>
                  </a:schemeClr>
                </a:solidFill>
              </a:rPr>
              <a:t>Consciousness &amp; Body Awareness</a:t>
            </a:r>
          </a:p>
          <a:p>
            <a:r>
              <a:rPr lang="en-US" dirty="0" smtClean="0">
                <a:solidFill>
                  <a:schemeClr val="bg1">
                    <a:lumMod val="75000"/>
                  </a:schemeClr>
                </a:solidFill>
              </a:rPr>
              <a:t>Consciousness &amp; Decision Making</a:t>
            </a:r>
          </a:p>
          <a:p>
            <a:r>
              <a:rPr lang="en-US" dirty="0" smtClean="0">
                <a:solidFill>
                  <a:schemeClr val="bg1">
                    <a:lumMod val="75000"/>
                  </a:schemeClr>
                </a:solidFill>
              </a:rPr>
              <a:t>Understanding Consciousness</a:t>
            </a:r>
          </a:p>
        </p:txBody>
      </p:sp>
    </p:spTree>
    <p:extLst>
      <p:ext uri="{BB962C8B-B14F-4D97-AF65-F5344CB8AC3E}">
        <p14:creationId xmlns:p14="http://schemas.microsoft.com/office/powerpoint/2010/main" val="11828540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Consciousness and Memory</a:t>
            </a:r>
            <a:endParaRPr lang="en-US" b="1" u="sng" dirty="0"/>
          </a:p>
        </p:txBody>
      </p:sp>
      <p:sp>
        <p:nvSpPr>
          <p:cNvPr id="3" name="Content Placeholder 2"/>
          <p:cNvSpPr>
            <a:spLocks noGrp="1"/>
          </p:cNvSpPr>
          <p:nvPr>
            <p:ph idx="1"/>
          </p:nvPr>
        </p:nvSpPr>
        <p:spPr/>
        <p:txBody>
          <a:bodyPr>
            <a:normAutofit/>
          </a:bodyPr>
          <a:lstStyle/>
          <a:p>
            <a:pPr marL="0" indent="0">
              <a:buNone/>
            </a:pPr>
            <a:r>
              <a:rPr lang="en-US" sz="2800" b="1" dirty="0" smtClean="0">
                <a:solidFill>
                  <a:srgbClr val="FF0000"/>
                </a:solidFill>
              </a:rPr>
              <a:t>Perceptual Priming – </a:t>
            </a:r>
            <a:r>
              <a:rPr lang="en-US" sz="2800" dirty="0"/>
              <a:t>F</a:t>
            </a:r>
            <a:r>
              <a:rPr lang="en-US" sz="2800" dirty="0" smtClean="0"/>
              <a:t>luency of processing produced by prior experience, even when experience is not remembered </a:t>
            </a:r>
          </a:p>
        </p:txBody>
      </p:sp>
      <p:pic>
        <p:nvPicPr>
          <p:cNvPr id="4" name="Picture 2" descr="File:Smiling woman (11570325783).jpg"/>
          <p:cNvPicPr>
            <a:picLocks noChangeAspect="1" noChangeArrowheads="1"/>
          </p:cNvPicPr>
          <p:nvPr/>
        </p:nvPicPr>
        <p:blipFill>
          <a:blip r:embed="rId3"/>
          <a:srcRect/>
          <a:stretch>
            <a:fillRect/>
          </a:stretch>
        </p:blipFill>
        <p:spPr bwMode="auto">
          <a:xfrm>
            <a:off x="2126624" y="3002861"/>
            <a:ext cx="5217994" cy="3476489"/>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Consciousness &amp; Memory</a:t>
            </a:r>
            <a:endParaRPr lang="en-US" b="1" u="sng" dirty="0"/>
          </a:p>
        </p:txBody>
      </p:sp>
      <p:sp>
        <p:nvSpPr>
          <p:cNvPr id="3" name="Content Placeholder 2"/>
          <p:cNvSpPr>
            <a:spLocks noGrp="1"/>
          </p:cNvSpPr>
          <p:nvPr>
            <p:ph idx="1"/>
          </p:nvPr>
        </p:nvSpPr>
        <p:spPr>
          <a:xfrm>
            <a:off x="457200" y="1600200"/>
            <a:ext cx="8686800" cy="4525963"/>
          </a:xfrm>
        </p:spPr>
        <p:txBody>
          <a:bodyPr>
            <a:normAutofit/>
          </a:bodyPr>
          <a:lstStyle/>
          <a:p>
            <a:pPr>
              <a:buNone/>
            </a:pPr>
            <a:endParaRPr lang="en-US" dirty="0" smtClean="0"/>
          </a:p>
          <a:p>
            <a:pPr>
              <a:buNone/>
            </a:pPr>
            <a:endParaRPr lang="en-US" dirty="0" smtClean="0"/>
          </a:p>
          <a:p>
            <a:pPr>
              <a:buNone/>
            </a:pPr>
            <a:endParaRPr lang="en-US" dirty="0" smtClean="0"/>
          </a:p>
          <a:p>
            <a:pPr>
              <a:buNone/>
            </a:pPr>
            <a:endParaRPr lang="en-US" dirty="0" smtClean="0"/>
          </a:p>
          <a:p>
            <a:pPr>
              <a:buNone/>
            </a:pPr>
            <a:endParaRPr lang="en-US" dirty="0" smtClean="0"/>
          </a:p>
          <a:p>
            <a:pPr>
              <a:buNone/>
            </a:pPr>
            <a:endParaRPr lang="en-US" dirty="0" smtClean="0"/>
          </a:p>
          <a:p>
            <a:pPr>
              <a:buNone/>
            </a:pPr>
            <a:r>
              <a:rPr lang="en-US" b="1" dirty="0" smtClean="0"/>
              <a:t>   Hippocampus 							Cerebral Cortex</a:t>
            </a:r>
            <a:endParaRPr lang="en-US" b="1" dirty="0"/>
          </a:p>
        </p:txBody>
      </p:sp>
      <p:pic>
        <p:nvPicPr>
          <p:cNvPr id="22530" name="Picture 2" descr="http://upload.wikimedia.org/wikipedia/commons/2/2e/Gray739-emphasizing-hippocampus.png"/>
          <p:cNvPicPr>
            <a:picLocks noChangeAspect="1" noChangeArrowheads="1"/>
          </p:cNvPicPr>
          <p:nvPr/>
        </p:nvPicPr>
        <p:blipFill>
          <a:blip r:embed="rId3"/>
          <a:srcRect/>
          <a:stretch>
            <a:fillRect/>
          </a:stretch>
        </p:blipFill>
        <p:spPr bwMode="auto">
          <a:xfrm>
            <a:off x="2915574" y="1859507"/>
            <a:ext cx="3563873" cy="2701417"/>
          </a:xfrm>
          <a:prstGeom prst="rect">
            <a:avLst/>
          </a:prstGeom>
          <a:noFill/>
        </p:spPr>
      </p:pic>
      <p:sp>
        <p:nvSpPr>
          <p:cNvPr id="5" name="Left-Right Arrow 4"/>
          <p:cNvSpPr/>
          <p:nvPr/>
        </p:nvSpPr>
        <p:spPr>
          <a:xfrm>
            <a:off x="3548418" y="4976056"/>
            <a:ext cx="2129050" cy="858127"/>
          </a:xfrm>
          <a:prstGeom prst="lef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normAutofit/>
          </a:bodyPr>
          <a:lstStyle/>
          <a:p>
            <a:r>
              <a:rPr lang="en-US" dirty="0" smtClean="0">
                <a:solidFill>
                  <a:schemeClr val="bg1">
                    <a:lumMod val="75000"/>
                  </a:schemeClr>
                </a:solidFill>
              </a:rPr>
              <a:t>Conscious Experiences</a:t>
            </a:r>
          </a:p>
          <a:p>
            <a:r>
              <a:rPr lang="en-US" dirty="0" smtClean="0">
                <a:solidFill>
                  <a:schemeClr val="bg1">
                    <a:lumMod val="75000"/>
                  </a:schemeClr>
                </a:solidFill>
              </a:rPr>
              <a:t>Consciousness &amp; Visual Perception</a:t>
            </a:r>
          </a:p>
          <a:p>
            <a:r>
              <a:rPr lang="en-US" dirty="0" smtClean="0">
                <a:solidFill>
                  <a:schemeClr val="bg1">
                    <a:lumMod val="75000"/>
                  </a:schemeClr>
                </a:solidFill>
              </a:rPr>
              <a:t>Consciousness &amp; Memory</a:t>
            </a:r>
          </a:p>
          <a:p>
            <a:r>
              <a:rPr lang="en-US" b="1" dirty="0" smtClean="0"/>
              <a:t>Consciousness &amp; Body Awareness</a:t>
            </a:r>
          </a:p>
          <a:p>
            <a:r>
              <a:rPr lang="en-US" dirty="0" smtClean="0">
                <a:solidFill>
                  <a:schemeClr val="bg1">
                    <a:lumMod val="75000"/>
                  </a:schemeClr>
                </a:solidFill>
              </a:rPr>
              <a:t>Consciousness &amp; Decision Making</a:t>
            </a:r>
          </a:p>
          <a:p>
            <a:r>
              <a:rPr lang="en-US" dirty="0" smtClean="0">
                <a:solidFill>
                  <a:schemeClr val="bg1">
                    <a:lumMod val="75000"/>
                  </a:schemeClr>
                </a:solidFill>
              </a:rPr>
              <a:t>Understanding Consciousness</a:t>
            </a:r>
          </a:p>
        </p:txBody>
      </p:sp>
    </p:spTree>
    <p:extLst>
      <p:ext uri="{BB962C8B-B14F-4D97-AF65-F5344CB8AC3E}">
        <p14:creationId xmlns:p14="http://schemas.microsoft.com/office/powerpoint/2010/main" val="11828540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rmAutofit fontScale="90000"/>
          </a:bodyPr>
          <a:lstStyle/>
          <a:p>
            <a:r>
              <a:rPr lang="en-US" b="1" u="sng" dirty="0" smtClean="0"/>
              <a:t>Consciousness &amp; </a:t>
            </a:r>
            <a:br>
              <a:rPr lang="en-US" b="1" u="sng" dirty="0" smtClean="0"/>
            </a:br>
            <a:r>
              <a:rPr lang="en-US" b="1" u="sng" dirty="0" smtClean="0"/>
              <a:t>Body Awareness</a:t>
            </a:r>
            <a:endParaRPr lang="en-US" b="1" u="sng" dirty="0"/>
          </a:p>
        </p:txBody>
      </p:sp>
      <p:sp>
        <p:nvSpPr>
          <p:cNvPr id="3" name="Content Placeholder 2"/>
          <p:cNvSpPr>
            <a:spLocks noGrp="1"/>
          </p:cNvSpPr>
          <p:nvPr>
            <p:ph idx="1"/>
          </p:nvPr>
        </p:nvSpPr>
        <p:spPr>
          <a:xfrm>
            <a:off x="457200" y="2625927"/>
            <a:ext cx="8229600" cy="4525963"/>
          </a:xfrm>
        </p:spPr>
        <p:txBody>
          <a:bodyPr>
            <a:normAutofit/>
          </a:bodyPr>
          <a:lstStyle/>
          <a:p>
            <a:pPr marL="0" indent="0">
              <a:buNone/>
            </a:pPr>
            <a:r>
              <a:rPr lang="en-US" b="1" dirty="0" smtClean="0">
                <a:hlinkClick r:id="rId3"/>
              </a:rPr>
              <a:t>Coincident Sensations</a:t>
            </a:r>
            <a:endParaRPr lang="en-US" b="1" dirty="0" smtClean="0"/>
          </a:p>
          <a:p>
            <a:pPr marL="0" indent="0">
              <a:buNone/>
            </a:pPr>
            <a:endParaRPr lang="en-US" b="1" dirty="0" smtClean="0"/>
          </a:p>
          <a:p>
            <a:pPr marL="0" indent="0">
              <a:buNone/>
            </a:pPr>
            <a:r>
              <a:rPr lang="en-US" b="1" dirty="0" smtClean="0">
                <a:hlinkClick r:id="rId4"/>
              </a:rPr>
              <a:t>Presence</a:t>
            </a:r>
            <a:endParaRPr lang="en-US" b="1" dirty="0" smtClean="0"/>
          </a:p>
          <a:p>
            <a:pPr marL="0" indent="0">
              <a:buNone/>
            </a:pPr>
            <a:endParaRPr lang="en-US" b="1" dirty="0" smtClean="0"/>
          </a:p>
          <a:p>
            <a:pPr marL="0" indent="0">
              <a:buNone/>
            </a:pPr>
            <a:r>
              <a:rPr lang="en-US" b="1" dirty="0" smtClean="0"/>
              <a:t>Social Neuroscience</a:t>
            </a: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12553" t="1802" r="8724" b="-1802"/>
          <a:stretch/>
        </p:blipFill>
        <p:spPr>
          <a:xfrm>
            <a:off x="4752753" y="2353489"/>
            <a:ext cx="3934047" cy="353975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normAutofit/>
          </a:bodyPr>
          <a:lstStyle/>
          <a:p>
            <a:r>
              <a:rPr lang="en-US" dirty="0" smtClean="0">
                <a:solidFill>
                  <a:schemeClr val="bg1">
                    <a:lumMod val="75000"/>
                  </a:schemeClr>
                </a:solidFill>
              </a:rPr>
              <a:t>Conscious Experiences</a:t>
            </a:r>
          </a:p>
          <a:p>
            <a:r>
              <a:rPr lang="en-US" dirty="0" smtClean="0">
                <a:solidFill>
                  <a:schemeClr val="bg1">
                    <a:lumMod val="75000"/>
                  </a:schemeClr>
                </a:solidFill>
              </a:rPr>
              <a:t>Consciousness &amp; Visual Perception</a:t>
            </a:r>
          </a:p>
          <a:p>
            <a:r>
              <a:rPr lang="en-US" dirty="0" smtClean="0">
                <a:solidFill>
                  <a:schemeClr val="bg1">
                    <a:lumMod val="75000"/>
                  </a:schemeClr>
                </a:solidFill>
              </a:rPr>
              <a:t>Consciousness &amp; Memory</a:t>
            </a:r>
          </a:p>
          <a:p>
            <a:r>
              <a:rPr lang="en-US" dirty="0" smtClean="0">
                <a:solidFill>
                  <a:schemeClr val="bg1">
                    <a:lumMod val="75000"/>
                  </a:schemeClr>
                </a:solidFill>
              </a:rPr>
              <a:t>Consciousness &amp; Body Awareness</a:t>
            </a:r>
          </a:p>
          <a:p>
            <a:r>
              <a:rPr lang="en-US" b="1" dirty="0" smtClean="0"/>
              <a:t>Consciousness &amp; Decision Making</a:t>
            </a:r>
          </a:p>
          <a:p>
            <a:r>
              <a:rPr lang="en-US" dirty="0" smtClean="0">
                <a:solidFill>
                  <a:schemeClr val="bg1">
                    <a:lumMod val="75000"/>
                  </a:schemeClr>
                </a:solidFill>
              </a:rPr>
              <a:t>Understanding Consciousness</a:t>
            </a:r>
          </a:p>
        </p:txBody>
      </p:sp>
    </p:spTree>
    <p:extLst>
      <p:ext uri="{BB962C8B-B14F-4D97-AF65-F5344CB8AC3E}">
        <p14:creationId xmlns:p14="http://schemas.microsoft.com/office/powerpoint/2010/main" val="11828540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lstStyle/>
          <a:p>
            <a:r>
              <a:rPr lang="en-US" b="1" u="sng" dirty="0" smtClean="0"/>
              <a:t>Consciousness &amp; Decision Making</a:t>
            </a:r>
            <a:endParaRPr lang="en-US" b="1" u="sng" dirty="0"/>
          </a:p>
        </p:txBody>
      </p:sp>
      <p:sp>
        <p:nvSpPr>
          <p:cNvPr id="9" name="Content Placeholder 8"/>
          <p:cNvSpPr>
            <a:spLocks noGrp="1"/>
          </p:cNvSpPr>
          <p:nvPr>
            <p:ph idx="1"/>
          </p:nvPr>
        </p:nvSpPr>
        <p:spPr/>
        <p:txBody>
          <a:bodyPr/>
          <a:lstStyle/>
          <a:p>
            <a:endParaRPr lang="en-US" dirty="0" smtClean="0">
              <a:solidFill>
                <a:srgbClr val="FF0000"/>
              </a:solidFill>
            </a:endParaRPr>
          </a:p>
          <a:p>
            <a:pPr marL="0" indent="0">
              <a:buNone/>
            </a:pPr>
            <a:r>
              <a:rPr lang="en-US" sz="3600" b="1" dirty="0" smtClean="0"/>
              <a:t>Volition </a:t>
            </a:r>
            <a:r>
              <a:rPr lang="en-US" sz="3600" b="1" dirty="0" smtClean="0">
                <a:sym typeface="Wingdings" pitchFamily="2" charset="2"/>
              </a:rPr>
              <a:t> </a:t>
            </a:r>
          </a:p>
          <a:p>
            <a:pPr marL="0" indent="0">
              <a:buNone/>
            </a:pPr>
            <a:r>
              <a:rPr lang="en-US" sz="3600" b="1" dirty="0" smtClean="0">
                <a:sym typeface="Wingdings" pitchFamily="2" charset="2"/>
              </a:rPr>
              <a:t>Consciousness</a:t>
            </a:r>
          </a:p>
          <a:p>
            <a:pPr marL="0" indent="0">
              <a:buNone/>
            </a:pPr>
            <a:endParaRPr lang="en-US" dirty="0" smtClean="0">
              <a:sym typeface="Wingdings" pitchFamily="2" charset="2"/>
            </a:endParaRPr>
          </a:p>
          <a:p>
            <a:endParaRPr lang="en-US" dirty="0" smtClean="0">
              <a:sym typeface="Wingdings" pitchFamily="2" charset="2"/>
            </a:endParaRPr>
          </a:p>
          <a:p>
            <a:pPr marL="0" indent="0">
              <a:buNone/>
            </a:pPr>
            <a:r>
              <a:rPr lang="en-US" sz="3600" b="1" dirty="0" smtClean="0">
                <a:sym typeface="Wingdings" pitchFamily="2" charset="2"/>
              </a:rPr>
              <a:t>Gut Decision  </a:t>
            </a:r>
          </a:p>
          <a:p>
            <a:pPr marL="0" indent="0">
              <a:buNone/>
            </a:pPr>
            <a:r>
              <a:rPr lang="en-US" sz="3600" b="1" dirty="0" smtClean="0">
                <a:sym typeface="Wingdings" pitchFamily="2" charset="2"/>
              </a:rPr>
              <a:t>Unconscious </a:t>
            </a:r>
            <a:endParaRPr lang="en-US" sz="3600" b="1"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0758" y="1916556"/>
            <a:ext cx="3386042" cy="4514723"/>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rmAutofit fontScale="90000"/>
          </a:bodyPr>
          <a:lstStyle/>
          <a:p>
            <a:r>
              <a:rPr lang="en-US" b="1" u="sng" dirty="0" smtClean="0"/>
              <a:t>Consciousness </a:t>
            </a:r>
            <a:r>
              <a:rPr lang="en-US" b="1" u="sng" dirty="0"/>
              <a:t>&amp;</a:t>
            </a:r>
            <a:r>
              <a:rPr lang="en-US" b="1" u="sng" dirty="0" smtClean="0"/>
              <a:t> </a:t>
            </a:r>
            <a:br>
              <a:rPr lang="en-US" b="1" u="sng" dirty="0" smtClean="0"/>
            </a:br>
            <a:r>
              <a:rPr lang="en-US" b="1" u="sng" dirty="0" smtClean="0"/>
              <a:t>Decision Making</a:t>
            </a:r>
            <a:endParaRPr lang="en-US" dirty="0"/>
          </a:p>
        </p:txBody>
      </p:sp>
      <p:sp>
        <p:nvSpPr>
          <p:cNvPr id="3" name="Content Placeholder 2"/>
          <p:cNvSpPr>
            <a:spLocks noGrp="1"/>
          </p:cNvSpPr>
          <p:nvPr>
            <p:ph idx="1"/>
          </p:nvPr>
        </p:nvSpPr>
        <p:spPr>
          <a:xfrm>
            <a:off x="457200" y="1600200"/>
            <a:ext cx="8229600" cy="4882487"/>
          </a:xfrm>
        </p:spPr>
        <p:txBody>
          <a:bodyPr/>
          <a:lstStyle/>
          <a:p>
            <a:pPr algn="ctr">
              <a:buNone/>
            </a:pPr>
            <a:endParaRPr lang="en-US" dirty="0" smtClean="0"/>
          </a:p>
          <a:p>
            <a:pPr algn="ctr">
              <a:buNone/>
            </a:pPr>
            <a:endParaRPr lang="en-US" dirty="0" smtClean="0"/>
          </a:p>
          <a:p>
            <a:pPr algn="ctr">
              <a:buNone/>
            </a:pPr>
            <a:endParaRPr lang="en-US" dirty="0" smtClean="0"/>
          </a:p>
          <a:p>
            <a:pPr algn="ctr">
              <a:buNone/>
            </a:pPr>
            <a:endParaRPr lang="en-US" dirty="0" smtClean="0"/>
          </a:p>
          <a:p>
            <a:pPr algn="ctr">
              <a:buNone/>
            </a:pPr>
            <a:endParaRPr lang="en-US" dirty="0" smtClean="0"/>
          </a:p>
          <a:p>
            <a:pPr algn="ctr">
              <a:buNone/>
            </a:pPr>
            <a:endParaRPr lang="en-US" dirty="0" smtClean="0"/>
          </a:p>
          <a:p>
            <a:pPr algn="ctr">
              <a:buNone/>
            </a:pPr>
            <a:endParaRPr lang="en-US" dirty="0" smtClean="0"/>
          </a:p>
          <a:p>
            <a:pPr algn="ctr">
              <a:buNone/>
            </a:pPr>
            <a:r>
              <a:rPr lang="en-US" dirty="0" smtClean="0"/>
              <a:t>Do you turn left or right?</a:t>
            </a:r>
          </a:p>
          <a:p>
            <a:pPr algn="ctr">
              <a:buNone/>
            </a:pPr>
            <a:endParaRPr lang="en-US"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1280" y="1803400"/>
            <a:ext cx="3901440" cy="3901440"/>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normAutofit/>
          </a:bodyPr>
          <a:lstStyle/>
          <a:p>
            <a:r>
              <a:rPr lang="en-US" b="1" dirty="0" smtClean="0"/>
              <a:t>Conscious Experiences</a:t>
            </a:r>
          </a:p>
          <a:p>
            <a:r>
              <a:rPr lang="en-US" dirty="0" smtClean="0">
                <a:solidFill>
                  <a:schemeClr val="bg1">
                    <a:lumMod val="75000"/>
                  </a:schemeClr>
                </a:solidFill>
              </a:rPr>
              <a:t>Consciousness &amp; Visual Perception</a:t>
            </a:r>
          </a:p>
          <a:p>
            <a:r>
              <a:rPr lang="en-US" dirty="0" smtClean="0">
                <a:solidFill>
                  <a:schemeClr val="bg1">
                    <a:lumMod val="75000"/>
                  </a:schemeClr>
                </a:solidFill>
              </a:rPr>
              <a:t>Consciousness &amp; Memory</a:t>
            </a:r>
          </a:p>
          <a:p>
            <a:r>
              <a:rPr lang="en-US" dirty="0" smtClean="0">
                <a:solidFill>
                  <a:schemeClr val="bg1">
                    <a:lumMod val="75000"/>
                  </a:schemeClr>
                </a:solidFill>
              </a:rPr>
              <a:t>Consciousness &amp; Body Awareness</a:t>
            </a:r>
          </a:p>
          <a:p>
            <a:r>
              <a:rPr lang="en-US" dirty="0" smtClean="0">
                <a:solidFill>
                  <a:schemeClr val="bg1">
                    <a:lumMod val="75000"/>
                  </a:schemeClr>
                </a:solidFill>
              </a:rPr>
              <a:t>Consciousness &amp; Decision Making</a:t>
            </a:r>
          </a:p>
          <a:p>
            <a:r>
              <a:rPr lang="en-US" dirty="0" smtClean="0">
                <a:solidFill>
                  <a:schemeClr val="bg1">
                    <a:lumMod val="75000"/>
                  </a:schemeClr>
                </a:solidFill>
              </a:rPr>
              <a:t>Understanding Consciousness</a:t>
            </a:r>
          </a:p>
        </p:txBody>
      </p:sp>
    </p:spTree>
    <p:extLst>
      <p:ext uri="{BB962C8B-B14F-4D97-AF65-F5344CB8AC3E}">
        <p14:creationId xmlns:p14="http://schemas.microsoft.com/office/powerpoint/2010/main" val="11828540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normAutofit/>
          </a:bodyPr>
          <a:lstStyle/>
          <a:p>
            <a:r>
              <a:rPr lang="en-US" dirty="0" smtClean="0">
                <a:solidFill>
                  <a:schemeClr val="bg1">
                    <a:lumMod val="75000"/>
                  </a:schemeClr>
                </a:solidFill>
              </a:rPr>
              <a:t>Conscious Experiences</a:t>
            </a:r>
          </a:p>
          <a:p>
            <a:r>
              <a:rPr lang="en-US" dirty="0" smtClean="0">
                <a:solidFill>
                  <a:schemeClr val="bg1">
                    <a:lumMod val="75000"/>
                  </a:schemeClr>
                </a:solidFill>
              </a:rPr>
              <a:t>Consciousness </a:t>
            </a:r>
            <a:r>
              <a:rPr lang="en-US" dirty="0">
                <a:solidFill>
                  <a:schemeClr val="bg1">
                    <a:lumMod val="75000"/>
                  </a:schemeClr>
                </a:solidFill>
              </a:rPr>
              <a:t>&amp;</a:t>
            </a:r>
            <a:r>
              <a:rPr lang="en-US" dirty="0" smtClean="0">
                <a:solidFill>
                  <a:schemeClr val="bg1">
                    <a:lumMod val="75000"/>
                  </a:schemeClr>
                </a:solidFill>
              </a:rPr>
              <a:t> Visual Perception</a:t>
            </a:r>
          </a:p>
          <a:p>
            <a:r>
              <a:rPr lang="en-US" dirty="0" smtClean="0">
                <a:solidFill>
                  <a:schemeClr val="bg1">
                    <a:lumMod val="75000"/>
                  </a:schemeClr>
                </a:solidFill>
              </a:rPr>
              <a:t>Consciousness </a:t>
            </a:r>
            <a:r>
              <a:rPr lang="en-US" dirty="0">
                <a:solidFill>
                  <a:schemeClr val="bg1">
                    <a:lumMod val="75000"/>
                  </a:schemeClr>
                </a:solidFill>
              </a:rPr>
              <a:t>&amp;</a:t>
            </a:r>
            <a:r>
              <a:rPr lang="en-US" dirty="0" smtClean="0">
                <a:solidFill>
                  <a:schemeClr val="bg1">
                    <a:lumMod val="75000"/>
                  </a:schemeClr>
                </a:solidFill>
              </a:rPr>
              <a:t> Memory</a:t>
            </a:r>
          </a:p>
          <a:p>
            <a:r>
              <a:rPr lang="en-US" dirty="0" smtClean="0">
                <a:solidFill>
                  <a:schemeClr val="bg1">
                    <a:lumMod val="75000"/>
                  </a:schemeClr>
                </a:solidFill>
              </a:rPr>
              <a:t>Consciousness </a:t>
            </a:r>
            <a:r>
              <a:rPr lang="en-US" dirty="0">
                <a:solidFill>
                  <a:schemeClr val="bg1">
                    <a:lumMod val="75000"/>
                  </a:schemeClr>
                </a:solidFill>
              </a:rPr>
              <a:t>&amp;</a:t>
            </a:r>
            <a:r>
              <a:rPr lang="en-US" dirty="0" smtClean="0">
                <a:solidFill>
                  <a:schemeClr val="bg1">
                    <a:lumMod val="75000"/>
                  </a:schemeClr>
                </a:solidFill>
              </a:rPr>
              <a:t> Body Awareness</a:t>
            </a:r>
          </a:p>
          <a:p>
            <a:r>
              <a:rPr lang="en-US" dirty="0" smtClean="0">
                <a:solidFill>
                  <a:schemeClr val="bg1">
                    <a:lumMod val="75000"/>
                  </a:schemeClr>
                </a:solidFill>
              </a:rPr>
              <a:t>Consciousness </a:t>
            </a:r>
            <a:r>
              <a:rPr lang="en-US" dirty="0">
                <a:solidFill>
                  <a:schemeClr val="bg1">
                    <a:lumMod val="75000"/>
                  </a:schemeClr>
                </a:solidFill>
              </a:rPr>
              <a:t>&amp;</a:t>
            </a:r>
            <a:r>
              <a:rPr lang="en-US" dirty="0" smtClean="0">
                <a:solidFill>
                  <a:schemeClr val="bg1">
                    <a:lumMod val="75000"/>
                  </a:schemeClr>
                </a:solidFill>
              </a:rPr>
              <a:t> Decision Making</a:t>
            </a:r>
          </a:p>
          <a:p>
            <a:r>
              <a:rPr lang="en-US" b="1" dirty="0" smtClean="0"/>
              <a:t>Understanding Consciousness</a:t>
            </a:r>
          </a:p>
        </p:txBody>
      </p:sp>
    </p:spTree>
    <p:extLst>
      <p:ext uri="{BB962C8B-B14F-4D97-AF65-F5344CB8AC3E}">
        <p14:creationId xmlns:p14="http://schemas.microsoft.com/office/powerpoint/2010/main" val="11828540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Understanding Consciousness</a:t>
            </a:r>
            <a:endParaRPr lang="en-US" b="1" u="sng" dirty="0"/>
          </a:p>
        </p:txBody>
      </p:sp>
      <p:sp>
        <p:nvSpPr>
          <p:cNvPr id="3" name="Content Placeholder 2"/>
          <p:cNvSpPr>
            <a:spLocks noGrp="1"/>
          </p:cNvSpPr>
          <p:nvPr>
            <p:ph idx="1"/>
          </p:nvPr>
        </p:nvSpPr>
        <p:spPr/>
        <p:txBody>
          <a:bodyPr/>
          <a:lstStyle/>
          <a:p>
            <a:pPr marL="0" indent="0">
              <a:buNone/>
            </a:pPr>
            <a:endParaRPr lang="en-US" b="1" dirty="0" smtClean="0"/>
          </a:p>
          <a:p>
            <a:pPr marL="0" indent="0">
              <a:buNone/>
            </a:pPr>
            <a:r>
              <a:rPr lang="en-US" b="1" dirty="0" smtClean="0"/>
              <a:t>Third-person Perspective</a:t>
            </a:r>
          </a:p>
          <a:p>
            <a:pPr marL="0" indent="0">
              <a:buNone/>
            </a:pPr>
            <a:endParaRPr lang="en-US" b="1" dirty="0" smtClean="0"/>
          </a:p>
          <a:p>
            <a:pPr marL="0" indent="0">
              <a:buNone/>
            </a:pPr>
            <a:endParaRPr lang="en-US" b="1" dirty="0" smtClean="0"/>
          </a:p>
          <a:p>
            <a:pPr marL="0" indent="0">
              <a:buNone/>
            </a:pPr>
            <a:r>
              <a:rPr lang="en-US" b="1" dirty="0" smtClean="0"/>
              <a:t>Future Questions</a:t>
            </a:r>
          </a:p>
          <a:p>
            <a:pPr lvl="1"/>
            <a:endParaRPr lang="en-US" dirty="0" smtClean="0">
              <a:solidFill>
                <a:srgbClr val="FF0000"/>
              </a:solidFill>
            </a:endParaRPr>
          </a:p>
          <a:p>
            <a:pPr lvl="1"/>
            <a:endParaRPr lang="en-US" dirty="0">
              <a:solidFill>
                <a:srgbClr val="FF0000"/>
              </a:soli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0180" y="1600200"/>
            <a:ext cx="3436620" cy="4582160"/>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Photo Attribution</a:t>
            </a:r>
            <a:endParaRPr lang="en-US" b="1" u="sng" dirty="0"/>
          </a:p>
        </p:txBody>
      </p:sp>
      <p:graphicFrame>
        <p:nvGraphicFramePr>
          <p:cNvPr id="6" name="Table 5"/>
          <p:cNvGraphicFramePr>
            <a:graphicFrameLocks noGrp="1"/>
          </p:cNvGraphicFramePr>
          <p:nvPr>
            <p:extLst>
              <p:ext uri="{D42A27DB-BD31-4B8C-83A1-F6EECF244321}">
                <p14:modId xmlns:p14="http://schemas.microsoft.com/office/powerpoint/2010/main" val="2900765348"/>
              </p:ext>
            </p:extLst>
          </p:nvPr>
        </p:nvGraphicFramePr>
        <p:xfrm>
          <a:off x="457200" y="1747323"/>
          <a:ext cx="8229600" cy="4376947"/>
        </p:xfrm>
        <a:graphic>
          <a:graphicData uri="http://schemas.openxmlformats.org/drawingml/2006/table">
            <a:tbl>
              <a:tblPr/>
              <a:tblGrid>
                <a:gridCol w="1490363"/>
                <a:gridCol w="6739237"/>
              </a:tblGrid>
              <a:tr h="302360">
                <a:tc>
                  <a:txBody>
                    <a:bodyPr/>
                    <a:lstStyle/>
                    <a:p>
                      <a:pPr algn="l" fontAlgn="b"/>
                      <a:r>
                        <a:rPr lang="en-US" sz="1200" b="0" i="0" u="none" strike="noStrike">
                          <a:solidFill>
                            <a:srgbClr val="000000"/>
                          </a:solidFill>
                          <a:effectLst/>
                          <a:latin typeface="Calibri"/>
                        </a:rPr>
                        <a:t>Slide 16</a:t>
                      </a:r>
                    </a:p>
                  </a:txBody>
                  <a:tcPr marL="4657" marR="4657" marT="4657" marB="0" anchor="b">
                    <a:lnL>
                      <a:noFill/>
                    </a:lnL>
                    <a:lnR>
                      <a:noFill/>
                    </a:lnR>
                    <a:lnT>
                      <a:noFill/>
                    </a:lnT>
                    <a:lnB>
                      <a:noFill/>
                    </a:lnB>
                  </a:tcPr>
                </a:tc>
                <a:tc>
                  <a:txBody>
                    <a:bodyPr/>
                    <a:lstStyle/>
                    <a:p>
                      <a:pPr algn="l" fontAlgn="b"/>
                      <a:r>
                        <a:rPr lang="en-US" sz="1200" b="0" i="0" u="none" strike="noStrike">
                          <a:solidFill>
                            <a:srgbClr val="000000"/>
                          </a:solidFill>
                          <a:effectLst/>
                          <a:latin typeface="Calibri"/>
                        </a:rPr>
                        <a:t>Photo Credit: Boo756 http://fav.me/d2o1vi6  http://creativecommons.org/licenses/by-nc-nd/3.0/</a:t>
                      </a:r>
                    </a:p>
                  </a:txBody>
                  <a:tcPr marL="4657" marR="4657" marT="4657" marB="0" anchor="b">
                    <a:lnL>
                      <a:noFill/>
                    </a:lnL>
                    <a:lnR>
                      <a:noFill/>
                    </a:lnR>
                    <a:lnT>
                      <a:noFill/>
                    </a:lnT>
                    <a:lnB>
                      <a:noFill/>
                    </a:lnB>
                  </a:tcPr>
                </a:tc>
              </a:tr>
              <a:tr h="302360">
                <a:tc>
                  <a:txBody>
                    <a:bodyPr/>
                    <a:lstStyle/>
                    <a:p>
                      <a:pPr algn="l" fontAlgn="b"/>
                      <a:r>
                        <a:rPr lang="en-US" sz="1200" b="0" i="0" u="none" strike="noStrike">
                          <a:solidFill>
                            <a:srgbClr val="000000"/>
                          </a:solidFill>
                          <a:effectLst/>
                          <a:latin typeface="Calibri"/>
                        </a:rPr>
                        <a:t>Slide 18</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a:t>
                      </a:r>
                      <a:r>
                        <a:rPr lang="en-US" sz="1200" b="0" i="0" u="none" strike="noStrike" dirty="0" err="1">
                          <a:solidFill>
                            <a:srgbClr val="000000"/>
                          </a:solidFill>
                          <a:effectLst/>
                          <a:latin typeface="Calibri"/>
                        </a:rPr>
                        <a:t>Dano</a:t>
                      </a:r>
                      <a:r>
                        <a:rPr lang="en-US" sz="1200" b="0" i="0" u="none" strike="noStrike" dirty="0">
                          <a:solidFill>
                            <a:srgbClr val="000000"/>
                          </a:solidFill>
                          <a:effectLst/>
                          <a:latin typeface="Calibri"/>
                        </a:rPr>
                        <a:t> https://</a:t>
                      </a:r>
                      <a:r>
                        <a:rPr lang="en-US" sz="1200" b="0" i="0" u="none" strike="noStrike" dirty="0" err="1">
                          <a:solidFill>
                            <a:srgbClr val="000000"/>
                          </a:solidFill>
                          <a:effectLst/>
                          <a:latin typeface="Calibri"/>
                        </a:rPr>
                        <a:t>www.flickr.com</a:t>
                      </a:r>
                      <a:r>
                        <a:rPr lang="en-US" sz="1200" b="0" i="0" u="none" strike="noStrike" dirty="0">
                          <a:solidFill>
                            <a:srgbClr val="000000"/>
                          </a:solidFill>
                          <a:effectLst/>
                          <a:latin typeface="Calibri"/>
                        </a:rPr>
                        <a:t>/photos/36101697408@N01/241256203/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https</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/licenses/by/2.0/</a:t>
                      </a:r>
                    </a:p>
                  </a:txBody>
                  <a:tcPr marL="4657" marR="4657" marT="4657" marB="0" anchor="b">
                    <a:lnL>
                      <a:noFill/>
                    </a:lnL>
                    <a:lnR>
                      <a:noFill/>
                    </a:lnR>
                    <a:lnT>
                      <a:noFill/>
                    </a:lnT>
                    <a:lnB>
                      <a:noFill/>
                    </a:lnB>
                  </a:tcPr>
                </a:tc>
              </a:tr>
              <a:tr h="302360">
                <a:tc>
                  <a:txBody>
                    <a:bodyPr/>
                    <a:lstStyle/>
                    <a:p>
                      <a:pPr algn="l" fontAlgn="b"/>
                      <a:r>
                        <a:rPr lang="en-US" sz="1200" b="0" i="0" u="none" strike="noStrike">
                          <a:solidFill>
                            <a:srgbClr val="000000"/>
                          </a:solidFill>
                          <a:effectLst/>
                          <a:latin typeface="Calibri"/>
                        </a:rPr>
                        <a:t>Slide 21</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Stephen </a:t>
                      </a:r>
                      <a:r>
                        <a:rPr lang="en-US" sz="1200" b="0" i="0" u="none" strike="noStrike" dirty="0" err="1">
                          <a:solidFill>
                            <a:srgbClr val="000000"/>
                          </a:solidFill>
                          <a:effectLst/>
                          <a:latin typeface="Calibri"/>
                        </a:rPr>
                        <a:t>Poff</a:t>
                      </a:r>
                      <a:r>
                        <a:rPr lang="en-US" sz="1200" b="0" i="0" u="none" strike="noStrike" dirty="0">
                          <a:solidFill>
                            <a:srgbClr val="000000"/>
                          </a:solidFill>
                          <a:effectLst/>
                          <a:latin typeface="Calibri"/>
                        </a:rPr>
                        <a:t> https://</a:t>
                      </a:r>
                      <a:r>
                        <a:rPr lang="en-US" sz="1200" b="0" i="0" u="none" strike="noStrike" dirty="0" err="1">
                          <a:solidFill>
                            <a:srgbClr val="000000"/>
                          </a:solidFill>
                          <a:effectLst/>
                          <a:latin typeface="Calibri"/>
                        </a:rPr>
                        <a:t>www.flickr.com</a:t>
                      </a:r>
                      <a:r>
                        <a:rPr lang="en-US" sz="1200" b="0" i="0" u="none" strike="noStrike" dirty="0">
                          <a:solidFill>
                            <a:srgbClr val="000000"/>
                          </a:solidFill>
                          <a:effectLst/>
                          <a:latin typeface="Calibri"/>
                        </a:rPr>
                        <a:t>/photos/63824260@N00/2849400717/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https</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a:t>
                      </a:r>
                      <a:r>
                        <a:rPr lang="en-US" sz="1200" b="0" i="0" u="none" strike="noStrike" dirty="0" err="1">
                          <a:solidFill>
                            <a:srgbClr val="000000"/>
                          </a:solidFill>
                          <a:effectLst/>
                          <a:latin typeface="Calibri"/>
                        </a:rPr>
                        <a:t>nc</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nd</a:t>
                      </a:r>
                      <a:r>
                        <a:rPr lang="en-US" sz="1200" b="0" i="0" u="none" strike="noStrike" dirty="0">
                          <a:solidFill>
                            <a:srgbClr val="000000"/>
                          </a:solidFill>
                          <a:effectLst/>
                          <a:latin typeface="Calibri"/>
                        </a:rPr>
                        <a:t>/2.0/</a:t>
                      </a:r>
                    </a:p>
                  </a:txBody>
                  <a:tcPr marL="4657" marR="4657" marT="4657" marB="0" anchor="b">
                    <a:lnL>
                      <a:noFill/>
                    </a:lnL>
                    <a:lnR>
                      <a:noFill/>
                    </a:lnR>
                    <a:lnT>
                      <a:noFill/>
                    </a:lnT>
                    <a:lnB>
                      <a:noFill/>
                    </a:lnB>
                  </a:tcPr>
                </a:tc>
              </a:tr>
              <a:tr h="302360">
                <a:tc>
                  <a:txBody>
                    <a:bodyPr/>
                    <a:lstStyle/>
                    <a:p>
                      <a:pPr algn="l" fontAlgn="b"/>
                      <a:r>
                        <a:rPr lang="en-US" sz="1200" b="0" i="0" u="none" strike="noStrike">
                          <a:solidFill>
                            <a:srgbClr val="000000"/>
                          </a:solidFill>
                          <a:effectLst/>
                          <a:latin typeface="Calibri"/>
                        </a:rPr>
                        <a:t>Slide 19</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a:t>
                      </a:r>
                      <a:r>
                        <a:rPr lang="en-US" sz="1200" b="0" i="0" u="none" strike="noStrike" dirty="0" err="1">
                          <a:solidFill>
                            <a:srgbClr val="000000"/>
                          </a:solidFill>
                          <a:effectLst/>
                          <a:latin typeface="Calibri"/>
                        </a:rPr>
                        <a:t>Éole</a:t>
                      </a:r>
                      <a:r>
                        <a:rPr lang="en-US" sz="1200" b="0" i="0" u="none" strike="noStrike" dirty="0">
                          <a:solidFill>
                            <a:srgbClr val="000000"/>
                          </a:solidFill>
                          <a:effectLst/>
                          <a:latin typeface="Calibri"/>
                        </a:rPr>
                        <a:t> https://</a:t>
                      </a:r>
                      <a:r>
                        <a:rPr lang="en-US" sz="1200" b="0" i="0" u="none" strike="noStrike" dirty="0" err="1">
                          <a:solidFill>
                            <a:srgbClr val="000000"/>
                          </a:solidFill>
                          <a:effectLst/>
                          <a:latin typeface="Calibri"/>
                        </a:rPr>
                        <a:t>www.flickr.com</a:t>
                      </a:r>
                      <a:r>
                        <a:rPr lang="en-US" sz="1200" b="0" i="0" u="none" strike="noStrike" dirty="0">
                          <a:solidFill>
                            <a:srgbClr val="000000"/>
                          </a:solidFill>
                          <a:effectLst/>
                          <a:latin typeface="Calibri"/>
                        </a:rPr>
                        <a:t>/photos/73491156@N00/5056183269/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https://</a:t>
                      </a:r>
                      <a:r>
                        <a:rPr lang="en-US" sz="1200" b="0" i="0" u="none" strike="noStrike" dirty="0" err="1" smtClean="0">
                          <a:solidFill>
                            <a:srgbClr val="000000"/>
                          </a:solidFill>
                          <a:effectLst/>
                          <a:latin typeface="Calibri"/>
                        </a:rPr>
                        <a:t>creativecommons.org</a:t>
                      </a:r>
                      <a:r>
                        <a:rPr lang="en-US" sz="1200" b="0" i="0" u="none" strike="noStrike" dirty="0" smtClean="0">
                          <a:solidFill>
                            <a:srgbClr val="000000"/>
                          </a:solidFill>
                          <a:effectLst/>
                          <a:latin typeface="Calibri"/>
                        </a:rPr>
                        <a:t>/licenses/by-</a:t>
                      </a:r>
                      <a:r>
                        <a:rPr lang="en-US" sz="1200" b="0" i="0" u="none" strike="noStrike" dirty="0" err="1" smtClean="0">
                          <a:solidFill>
                            <a:srgbClr val="000000"/>
                          </a:solidFill>
                          <a:effectLst/>
                          <a:latin typeface="Calibri"/>
                        </a:rPr>
                        <a:t>nc</a:t>
                      </a:r>
                      <a:r>
                        <a:rPr lang="en-US" sz="1200" b="0" i="0" u="none" strike="noStrike" dirty="0" smtClean="0">
                          <a:solidFill>
                            <a:srgbClr val="000000"/>
                          </a:solidFill>
                          <a:effectLst/>
                          <a:latin typeface="Calibri"/>
                        </a:rPr>
                        <a:t>-</a:t>
                      </a:r>
                      <a:r>
                        <a:rPr lang="en-US" sz="1200" b="0" i="0" u="none" strike="noStrike" dirty="0" err="1" smtClean="0">
                          <a:solidFill>
                            <a:srgbClr val="000000"/>
                          </a:solidFill>
                          <a:effectLst/>
                          <a:latin typeface="Calibri"/>
                        </a:rPr>
                        <a:t>sa</a:t>
                      </a:r>
                      <a:r>
                        <a:rPr lang="en-US" sz="1200" b="0" i="0" u="none" strike="noStrike" dirty="0" smtClean="0">
                          <a:solidFill>
                            <a:srgbClr val="000000"/>
                          </a:solidFill>
                          <a:effectLst/>
                          <a:latin typeface="Calibri"/>
                        </a:rPr>
                        <a:t>/2.0/</a:t>
                      </a:r>
                      <a:endParaRPr lang="en-US" sz="1200" b="0" i="0" u="none" strike="noStrike" dirty="0">
                        <a:solidFill>
                          <a:srgbClr val="000000"/>
                        </a:solidFill>
                        <a:effectLst/>
                        <a:latin typeface="Calibri"/>
                      </a:endParaRPr>
                    </a:p>
                  </a:txBody>
                  <a:tcPr marL="4657" marR="4657" marT="4657" marB="0" anchor="b">
                    <a:lnL>
                      <a:noFill/>
                    </a:lnL>
                    <a:lnR>
                      <a:noFill/>
                    </a:lnR>
                    <a:lnT>
                      <a:noFill/>
                    </a:lnT>
                    <a:lnB>
                      <a:noFill/>
                    </a:lnB>
                  </a:tcPr>
                </a:tc>
              </a:tr>
              <a:tr h="302360">
                <a:tc>
                  <a:txBody>
                    <a:bodyPr/>
                    <a:lstStyle/>
                    <a:p>
                      <a:pPr algn="l" fontAlgn="b"/>
                      <a:r>
                        <a:rPr lang="en-US" sz="1200" b="0" i="0" u="none" strike="noStrike">
                          <a:solidFill>
                            <a:srgbClr val="000000"/>
                          </a:solidFill>
                          <a:effectLst/>
                          <a:latin typeface="Calibri"/>
                        </a:rPr>
                        <a:t>Slide 1</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Mike Willis http://</a:t>
                      </a:r>
                      <a:r>
                        <a:rPr lang="en-US" sz="1200" b="0" i="0" u="none" strike="noStrike" dirty="0" err="1">
                          <a:solidFill>
                            <a:srgbClr val="000000"/>
                          </a:solidFill>
                          <a:effectLst/>
                          <a:latin typeface="Calibri"/>
                        </a:rPr>
                        <a:t>www.flickr.com</a:t>
                      </a:r>
                      <a:r>
                        <a:rPr lang="en-US" sz="1200" b="0" i="0" u="none" strike="noStrike" dirty="0">
                          <a:solidFill>
                            <a:srgbClr val="000000"/>
                          </a:solidFill>
                          <a:effectLst/>
                          <a:latin typeface="Calibri"/>
                        </a:rPr>
                        <a:t>/photos/67248612@N00/4478297212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https</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a:t>
                      </a:r>
                      <a:r>
                        <a:rPr lang="en-US" sz="1200" b="0" i="0" u="none" strike="noStrike" dirty="0" err="1">
                          <a:solidFill>
                            <a:srgbClr val="000000"/>
                          </a:solidFill>
                          <a:effectLst/>
                          <a:latin typeface="Calibri"/>
                        </a:rPr>
                        <a:t>nd</a:t>
                      </a:r>
                      <a:r>
                        <a:rPr lang="en-US" sz="1200" b="0" i="0" u="none" strike="noStrike" dirty="0">
                          <a:solidFill>
                            <a:srgbClr val="000000"/>
                          </a:solidFill>
                          <a:effectLst/>
                          <a:latin typeface="Calibri"/>
                        </a:rPr>
                        <a:t>/2.0/</a:t>
                      </a:r>
                    </a:p>
                  </a:txBody>
                  <a:tcPr marL="4657" marR="4657" marT="4657" marB="0" anchor="b">
                    <a:lnL>
                      <a:noFill/>
                    </a:lnL>
                    <a:lnR>
                      <a:noFill/>
                    </a:lnR>
                    <a:lnT>
                      <a:noFill/>
                    </a:lnT>
                    <a:lnB>
                      <a:noFill/>
                    </a:lnB>
                  </a:tcPr>
                </a:tc>
              </a:tr>
              <a:tr h="302360">
                <a:tc>
                  <a:txBody>
                    <a:bodyPr/>
                    <a:lstStyle/>
                    <a:p>
                      <a:pPr algn="l" fontAlgn="b"/>
                      <a:r>
                        <a:rPr lang="en-US" sz="1200" b="0" i="0" u="none" strike="noStrike">
                          <a:solidFill>
                            <a:srgbClr val="000000"/>
                          </a:solidFill>
                          <a:effectLst/>
                          <a:latin typeface="Calibri"/>
                        </a:rPr>
                        <a:t>Slide 3</a:t>
                      </a:r>
                    </a:p>
                  </a:txBody>
                  <a:tcPr marL="4657" marR="4657" marT="4657" marB="0" anchor="b">
                    <a:lnL>
                      <a:noFill/>
                    </a:lnL>
                    <a:lnR>
                      <a:noFill/>
                    </a:lnR>
                    <a:lnT>
                      <a:noFill/>
                    </a:lnT>
                    <a:lnB>
                      <a:noFill/>
                    </a:lnB>
                  </a:tcPr>
                </a:tc>
                <a:tc>
                  <a:txBody>
                    <a:bodyPr/>
                    <a:lstStyle/>
                    <a:p>
                      <a:pPr algn="l" fontAlgn="b"/>
                      <a:r>
                        <a:rPr lang="en-US" sz="1200" b="0" i="0" u="none" strike="noStrike">
                          <a:solidFill>
                            <a:srgbClr val="000000"/>
                          </a:solidFill>
                          <a:effectLst/>
                          <a:latin typeface="Calibri"/>
                        </a:rPr>
                        <a:t>Photo Credit: Robert Fludd http://commons.wikimedia.org/wiki/File:RobertFuddBewusstsein17Jh.png http://en.wikipedia.org/wiki/public_domain</a:t>
                      </a:r>
                    </a:p>
                  </a:txBody>
                  <a:tcPr marL="4657" marR="4657" marT="4657" marB="0" anchor="b">
                    <a:lnL>
                      <a:noFill/>
                    </a:lnL>
                    <a:lnR>
                      <a:noFill/>
                    </a:lnR>
                    <a:lnT>
                      <a:noFill/>
                    </a:lnT>
                    <a:lnB>
                      <a:noFill/>
                    </a:lnB>
                  </a:tcPr>
                </a:tc>
              </a:tr>
              <a:tr h="302360">
                <a:tc>
                  <a:txBody>
                    <a:bodyPr/>
                    <a:lstStyle/>
                    <a:p>
                      <a:pPr algn="l" fontAlgn="b"/>
                      <a:r>
                        <a:rPr lang="en-US" sz="1200" b="0" i="0" u="none" strike="noStrike">
                          <a:solidFill>
                            <a:srgbClr val="000000"/>
                          </a:solidFill>
                          <a:effectLst/>
                          <a:latin typeface="Calibri"/>
                        </a:rPr>
                        <a:t>Slide 5</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a:t>
                      </a:r>
                      <a:r>
                        <a:rPr lang="en-US" sz="1200" b="0" i="0" u="none" strike="noStrike" dirty="0" err="1">
                          <a:solidFill>
                            <a:srgbClr val="000000"/>
                          </a:solidFill>
                          <a:effectLst/>
                          <a:latin typeface="Calibri"/>
                        </a:rPr>
                        <a:t>Hackfish</a:t>
                      </a:r>
                      <a:r>
                        <a:rPr lang="en-US" sz="1200" b="0" i="0" u="none" strike="noStrike" dirty="0">
                          <a:solidFill>
                            <a:srgbClr val="000000"/>
                          </a:solidFill>
                          <a:effectLst/>
                          <a:latin typeface="Calibri"/>
                        </a:rPr>
                        <a:t> http://</a:t>
                      </a:r>
                      <a:r>
                        <a:rPr lang="en-US" sz="1200" b="0" i="0" u="none" strike="noStrike" dirty="0" err="1">
                          <a:solidFill>
                            <a:srgbClr val="000000"/>
                          </a:solidFill>
                          <a:effectLst/>
                          <a:latin typeface="Calibri"/>
                        </a:rPr>
                        <a:t>commons.wikimedia.org</a:t>
                      </a:r>
                      <a:r>
                        <a:rPr lang="en-US" sz="1200" b="0" i="0" u="none" strike="noStrike" dirty="0">
                          <a:solidFill>
                            <a:srgbClr val="000000"/>
                          </a:solidFill>
                          <a:effectLst/>
                          <a:latin typeface="Calibri"/>
                        </a:rPr>
                        <a:t>/wiki/File:Refraction_through_glasses_090306.jpg http://</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a:t>
                      </a:r>
                      <a:r>
                        <a:rPr lang="en-US" sz="1200" b="0" i="0" u="none" strike="noStrike" dirty="0" err="1">
                          <a:solidFill>
                            <a:srgbClr val="000000"/>
                          </a:solidFill>
                          <a:effectLst/>
                          <a:latin typeface="Calibri"/>
                        </a:rPr>
                        <a:t>sa</a:t>
                      </a:r>
                      <a:r>
                        <a:rPr lang="en-US" sz="1200" b="0" i="0" u="none" strike="noStrike" dirty="0">
                          <a:solidFill>
                            <a:srgbClr val="000000"/>
                          </a:solidFill>
                          <a:effectLst/>
                          <a:latin typeface="Calibri"/>
                        </a:rPr>
                        <a:t>/2.5/</a:t>
                      </a:r>
                      <a:r>
                        <a:rPr lang="en-US" sz="1200" b="0" i="0" u="none" strike="noStrike" dirty="0" err="1">
                          <a:solidFill>
                            <a:srgbClr val="000000"/>
                          </a:solidFill>
                          <a:effectLst/>
                          <a:latin typeface="Calibri"/>
                        </a:rPr>
                        <a:t>deed.en</a:t>
                      </a:r>
                      <a:endParaRPr lang="en-US" sz="1200" b="0" i="0" u="none" strike="noStrike" dirty="0">
                        <a:solidFill>
                          <a:srgbClr val="000000"/>
                        </a:solidFill>
                        <a:effectLst/>
                        <a:latin typeface="Calibri"/>
                      </a:endParaRPr>
                    </a:p>
                  </a:txBody>
                  <a:tcPr marL="4657" marR="4657" marT="4657" marB="0" anchor="b">
                    <a:lnL>
                      <a:noFill/>
                    </a:lnL>
                    <a:lnR>
                      <a:noFill/>
                    </a:lnR>
                    <a:lnT>
                      <a:noFill/>
                    </a:lnT>
                    <a:lnB>
                      <a:noFill/>
                    </a:lnB>
                  </a:tcPr>
                </a:tc>
              </a:tr>
              <a:tr h="302360">
                <a:tc>
                  <a:txBody>
                    <a:bodyPr/>
                    <a:lstStyle/>
                    <a:p>
                      <a:pPr algn="l" fontAlgn="b"/>
                      <a:r>
                        <a:rPr lang="en-US" sz="1200" b="0" i="0" u="none" strike="noStrike">
                          <a:solidFill>
                            <a:srgbClr val="000000"/>
                          </a:solidFill>
                          <a:effectLst/>
                          <a:latin typeface="Calibri"/>
                        </a:rPr>
                        <a:t>Slide 6</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Kevin Jarrett http://</a:t>
                      </a:r>
                      <a:r>
                        <a:rPr lang="en-US" sz="1200" b="0" i="0" u="none" strike="noStrike" dirty="0" err="1">
                          <a:solidFill>
                            <a:srgbClr val="000000"/>
                          </a:solidFill>
                          <a:effectLst/>
                          <a:latin typeface="Calibri"/>
                        </a:rPr>
                        <a:t>www.flickr.com</a:t>
                      </a:r>
                      <a:r>
                        <a:rPr lang="en-US" sz="1200" b="0" i="0" u="none" strike="noStrike" dirty="0">
                          <a:solidFill>
                            <a:srgbClr val="000000"/>
                          </a:solidFill>
                          <a:effectLst/>
                          <a:latin typeface="Calibri"/>
                        </a:rPr>
                        <a:t>/photos/</a:t>
                      </a:r>
                      <a:r>
                        <a:rPr lang="en-US" sz="1200" b="0" i="0" u="none" strike="noStrike" dirty="0" err="1">
                          <a:solidFill>
                            <a:srgbClr val="000000"/>
                          </a:solidFill>
                          <a:effectLst/>
                          <a:latin typeface="Calibri"/>
                        </a:rPr>
                        <a:t>kjarrett</a:t>
                      </a:r>
                      <a:r>
                        <a:rPr lang="en-US" sz="1200" b="0" i="0" u="none" strike="noStrike" dirty="0">
                          <a:solidFill>
                            <a:srgbClr val="000000"/>
                          </a:solidFill>
                          <a:effectLst/>
                          <a:latin typeface="Calibri"/>
                        </a:rPr>
                        <a:t>/4103092955/in/</a:t>
                      </a:r>
                      <a:r>
                        <a:rPr lang="en-US" sz="1200" b="0" i="0" u="none" strike="noStrike" dirty="0" err="1">
                          <a:solidFill>
                            <a:srgbClr val="000000"/>
                          </a:solidFill>
                          <a:effectLst/>
                          <a:latin typeface="Calibri"/>
                        </a:rPr>
                        <a:t>photostream</a:t>
                      </a:r>
                      <a:r>
                        <a:rPr lang="en-US" sz="1200" b="0" i="0" u="none" strike="noStrike" dirty="0">
                          <a:solidFill>
                            <a:srgbClr val="000000"/>
                          </a:solidFill>
                          <a:effectLst/>
                          <a:latin typeface="Calibri"/>
                        </a:rPr>
                        <a:t>/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https</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/licenses/by/2.0/</a:t>
                      </a:r>
                    </a:p>
                  </a:txBody>
                  <a:tcPr marL="4657" marR="4657" marT="4657" marB="0" anchor="b">
                    <a:lnL>
                      <a:noFill/>
                    </a:lnL>
                    <a:lnR>
                      <a:noFill/>
                    </a:lnR>
                    <a:lnT>
                      <a:noFill/>
                    </a:lnT>
                    <a:lnB>
                      <a:noFill/>
                    </a:lnB>
                  </a:tcPr>
                </a:tc>
              </a:tr>
              <a:tr h="302360">
                <a:tc>
                  <a:txBody>
                    <a:bodyPr/>
                    <a:lstStyle/>
                    <a:p>
                      <a:pPr algn="l" fontAlgn="b"/>
                      <a:r>
                        <a:rPr lang="en-US" sz="1200" b="0" i="0" u="none" strike="noStrike">
                          <a:solidFill>
                            <a:srgbClr val="000000"/>
                          </a:solidFill>
                          <a:effectLst/>
                          <a:latin typeface="Calibri"/>
                        </a:rPr>
                        <a:t>Slide 7</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René Descartes(?) http://</a:t>
                      </a:r>
                      <a:r>
                        <a:rPr lang="en-US" sz="1200" b="0" i="0" u="none" strike="noStrike" dirty="0" err="1">
                          <a:solidFill>
                            <a:srgbClr val="000000"/>
                          </a:solidFill>
                          <a:effectLst/>
                          <a:latin typeface="Calibri"/>
                        </a:rPr>
                        <a:t>commons.wikimedia.org</a:t>
                      </a:r>
                      <a:r>
                        <a:rPr lang="en-US" sz="1200" b="0" i="0" u="none" strike="noStrike" dirty="0">
                          <a:solidFill>
                            <a:srgbClr val="000000"/>
                          </a:solidFill>
                          <a:effectLst/>
                          <a:latin typeface="Calibri"/>
                        </a:rPr>
                        <a:t>/wiki/</a:t>
                      </a:r>
                      <a:r>
                        <a:rPr lang="en-US" sz="1200" b="0" i="0" u="none" strike="noStrike" dirty="0" err="1">
                          <a:solidFill>
                            <a:srgbClr val="000000"/>
                          </a:solidFill>
                          <a:effectLst/>
                          <a:latin typeface="Calibri"/>
                        </a:rPr>
                        <a:t>File:Descartes_diagram.png</a:t>
                      </a:r>
                      <a:r>
                        <a:rPr lang="en-US" sz="1200" b="0" i="0" u="none" strike="noStrike" dirty="0">
                          <a:solidFill>
                            <a:srgbClr val="000000"/>
                          </a:solidFill>
                          <a:effectLst/>
                          <a:latin typeface="Calibri"/>
                        </a:rPr>
                        <a:t>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commons.wikimedia.org</a:t>
                      </a:r>
                      <a:r>
                        <a:rPr lang="en-US" sz="1200" b="0" i="0" u="none" strike="noStrike" dirty="0">
                          <a:solidFill>
                            <a:srgbClr val="000000"/>
                          </a:solidFill>
                          <a:effectLst/>
                          <a:latin typeface="Calibri"/>
                        </a:rPr>
                        <a:t>/wiki/</a:t>
                      </a:r>
                      <a:r>
                        <a:rPr lang="en-US" sz="1200" b="0" i="0" u="none" strike="noStrike" dirty="0" err="1">
                          <a:solidFill>
                            <a:srgbClr val="000000"/>
                          </a:solidFill>
                          <a:effectLst/>
                          <a:latin typeface="Calibri"/>
                        </a:rPr>
                        <a:t>Public_domain</a:t>
                      </a:r>
                      <a:endParaRPr lang="en-US" sz="1200" b="0" i="0" u="none" strike="noStrike" dirty="0">
                        <a:solidFill>
                          <a:srgbClr val="000000"/>
                        </a:solidFill>
                        <a:effectLst/>
                        <a:latin typeface="Calibri"/>
                      </a:endParaRPr>
                    </a:p>
                  </a:txBody>
                  <a:tcPr marL="4657" marR="4657" marT="4657" marB="0" anchor="b">
                    <a:lnL>
                      <a:noFill/>
                    </a:lnL>
                    <a:lnR>
                      <a:noFill/>
                    </a:lnR>
                    <a:lnT>
                      <a:noFill/>
                    </a:lnT>
                    <a:lnB>
                      <a:noFill/>
                    </a:lnB>
                  </a:tcPr>
                </a:tc>
              </a:tr>
              <a:tr h="302360">
                <a:tc>
                  <a:txBody>
                    <a:bodyPr/>
                    <a:lstStyle/>
                    <a:p>
                      <a:pPr algn="l" fontAlgn="b"/>
                      <a:r>
                        <a:rPr lang="en-US" sz="1200" b="0" i="0" u="none" strike="noStrike">
                          <a:solidFill>
                            <a:srgbClr val="000000"/>
                          </a:solidFill>
                          <a:effectLst/>
                          <a:latin typeface="Calibri"/>
                        </a:rPr>
                        <a:t>Slide 9 and 13</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a:t>
                      </a:r>
                      <a:r>
                        <a:rPr lang="en-US" sz="1200" b="0" i="0" u="none" strike="noStrike" dirty="0" err="1">
                          <a:solidFill>
                            <a:srgbClr val="000000"/>
                          </a:solidFill>
                          <a:effectLst/>
                          <a:latin typeface="Calibri"/>
                        </a:rPr>
                        <a:t>russavia</a:t>
                      </a:r>
                      <a:r>
                        <a:rPr lang="en-US" sz="1200" b="0" i="0" u="none" strike="noStrike" dirty="0">
                          <a:solidFill>
                            <a:srgbClr val="000000"/>
                          </a:solidFill>
                          <a:effectLst/>
                          <a:latin typeface="Calibri"/>
                        </a:rPr>
                        <a:t> http://</a:t>
                      </a:r>
                      <a:r>
                        <a:rPr lang="en-US" sz="1200" b="0" i="0" u="none" strike="noStrike" dirty="0" err="1">
                          <a:solidFill>
                            <a:srgbClr val="000000"/>
                          </a:solidFill>
                          <a:effectLst/>
                          <a:latin typeface="Calibri"/>
                        </a:rPr>
                        <a:t>commons.wikimedia.org</a:t>
                      </a:r>
                      <a:r>
                        <a:rPr lang="en-US" sz="1200" b="0" i="0" u="none" strike="noStrike" dirty="0">
                          <a:solidFill>
                            <a:srgbClr val="000000"/>
                          </a:solidFill>
                          <a:effectLst/>
                          <a:latin typeface="Calibri"/>
                        </a:rPr>
                        <a:t>/wiki/</a:t>
                      </a:r>
                      <a:r>
                        <a:rPr lang="en-US" sz="1200" b="0" i="0" u="none" strike="noStrike" dirty="0" err="1">
                          <a:solidFill>
                            <a:srgbClr val="000000"/>
                          </a:solidFill>
                          <a:effectLst/>
                          <a:latin typeface="Calibri"/>
                        </a:rPr>
                        <a:t>File:Smiling_woman</a:t>
                      </a:r>
                      <a:r>
                        <a:rPr lang="en-US" sz="1200" b="0" i="0" u="none" strike="noStrike" dirty="0">
                          <a:solidFill>
                            <a:srgbClr val="000000"/>
                          </a:solidFill>
                          <a:effectLst/>
                          <a:latin typeface="Calibri"/>
                        </a:rPr>
                        <a:t>_(11570325783).jpg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/licenses/by/2.0/</a:t>
                      </a:r>
                      <a:r>
                        <a:rPr lang="en-US" sz="1200" b="0" i="0" u="none" strike="noStrike" dirty="0" err="1">
                          <a:solidFill>
                            <a:srgbClr val="000000"/>
                          </a:solidFill>
                          <a:effectLst/>
                          <a:latin typeface="Calibri"/>
                        </a:rPr>
                        <a:t>deed.en</a:t>
                      </a:r>
                      <a:endParaRPr lang="en-US" sz="1200" b="0" i="0" u="none" strike="noStrike" dirty="0">
                        <a:solidFill>
                          <a:srgbClr val="000000"/>
                        </a:solidFill>
                        <a:effectLst/>
                        <a:latin typeface="Calibri"/>
                      </a:endParaRPr>
                    </a:p>
                  </a:txBody>
                  <a:tcPr marL="4657" marR="4657" marT="4657" marB="0" anchor="b">
                    <a:lnL>
                      <a:noFill/>
                    </a:lnL>
                    <a:lnR>
                      <a:noFill/>
                    </a:lnR>
                    <a:lnT>
                      <a:noFill/>
                    </a:lnT>
                    <a:lnB>
                      <a:noFill/>
                    </a:lnB>
                  </a:tcPr>
                </a:tc>
              </a:tr>
              <a:tr h="302360">
                <a:tc>
                  <a:txBody>
                    <a:bodyPr/>
                    <a:lstStyle/>
                    <a:p>
                      <a:pPr algn="l" fontAlgn="b"/>
                      <a:r>
                        <a:rPr lang="en-US" sz="1200" b="0" i="0" u="none" strike="noStrike">
                          <a:solidFill>
                            <a:srgbClr val="000000"/>
                          </a:solidFill>
                          <a:effectLst/>
                          <a:latin typeface="Calibri"/>
                        </a:rPr>
                        <a:t>Slide 10</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a:t>
                      </a:r>
                      <a:r>
                        <a:rPr lang="en-US" sz="1200" b="0" i="0" u="none" strike="noStrike" dirty="0" err="1">
                          <a:solidFill>
                            <a:srgbClr val="000000"/>
                          </a:solidFill>
                          <a:effectLst/>
                          <a:latin typeface="Calibri"/>
                        </a:rPr>
                        <a:t>Coxer</a:t>
                      </a:r>
                      <a:r>
                        <a:rPr lang="en-US" sz="1200" b="0" i="0" u="none" strike="noStrike" dirty="0">
                          <a:solidFill>
                            <a:srgbClr val="000000"/>
                          </a:solidFill>
                          <a:effectLst/>
                          <a:latin typeface="Calibri"/>
                        </a:rPr>
                        <a:t> http://</a:t>
                      </a:r>
                      <a:r>
                        <a:rPr lang="en-US" sz="1200" b="0" i="0" u="none" strike="noStrike" dirty="0" err="1">
                          <a:solidFill>
                            <a:srgbClr val="000000"/>
                          </a:solidFill>
                          <a:effectLst/>
                          <a:latin typeface="Calibri"/>
                        </a:rPr>
                        <a:t>commons.wikimedia.org</a:t>
                      </a:r>
                      <a:r>
                        <a:rPr lang="en-US" sz="1200" b="0" i="0" u="none" strike="noStrike" dirty="0">
                          <a:solidFill>
                            <a:srgbClr val="000000"/>
                          </a:solidFill>
                          <a:effectLst/>
                          <a:latin typeface="Calibri"/>
                        </a:rPr>
                        <a:t>/wiki/</a:t>
                      </a:r>
                      <a:r>
                        <a:rPr lang="en-US" sz="1200" b="0" i="0" u="none" strike="noStrike" dirty="0" err="1">
                          <a:solidFill>
                            <a:srgbClr val="000000"/>
                          </a:solidFill>
                          <a:effectLst/>
                          <a:latin typeface="Calibri"/>
                        </a:rPr>
                        <a:t>File:Visual_cortex.jpg</a:t>
                      </a:r>
                      <a:r>
                        <a:rPr lang="en-US" sz="1200" b="0" i="0" u="none" strike="noStrike">
                          <a:solidFill>
                            <a:srgbClr val="000000"/>
                          </a:solidFill>
                          <a:effectLst/>
                          <a:latin typeface="Calibri"/>
                        </a:rPr>
                        <a:t> </a:t>
                      </a:r>
                      <a:endParaRPr lang="en-US" sz="1200" b="0" i="0" u="none" strike="noStrike" smtClean="0">
                        <a:solidFill>
                          <a:srgbClr val="000000"/>
                        </a:solidFill>
                        <a:effectLst/>
                        <a:latin typeface="Calibri"/>
                      </a:endParaRPr>
                    </a:p>
                    <a:p>
                      <a:pPr algn="l" fontAlgn="b"/>
                      <a:r>
                        <a:rPr lang="en-US" sz="1200" b="0" i="0" u="none" strike="noStrike" smtClean="0">
                          <a:solidFill>
                            <a:srgbClr val="000000"/>
                          </a:solidFill>
                          <a:effectLst/>
                          <a:latin typeface="Calibri"/>
                        </a:rPr>
                        <a:t>http</a:t>
                      </a:r>
                      <a:r>
                        <a:rPr lang="en-US" sz="1200" b="0" i="0" u="none" strike="noStrike">
                          <a:solidFill>
                            <a:srgbClr val="000000"/>
                          </a:solidFill>
                          <a:effectLst/>
                          <a:latin typeface="Calibri"/>
                        </a:rPr>
                        <a:t>://</a:t>
                      </a:r>
                      <a:r>
                        <a:rPr lang="en-US" sz="1200" b="0" i="0" u="none" strike="noStrike" dirty="0" err="1">
                          <a:solidFill>
                            <a:srgbClr val="000000"/>
                          </a:solidFill>
                          <a:effectLst/>
                          <a:latin typeface="Calibri"/>
                        </a:rPr>
                        <a:t>en.wikipedia.org</a:t>
                      </a:r>
                      <a:r>
                        <a:rPr lang="en-US" sz="1200" b="0" i="0" u="none" strike="noStrike" dirty="0">
                          <a:solidFill>
                            <a:srgbClr val="000000"/>
                          </a:solidFill>
                          <a:effectLst/>
                          <a:latin typeface="Calibri"/>
                        </a:rPr>
                        <a:t>/wiki/</a:t>
                      </a:r>
                      <a:r>
                        <a:rPr lang="en-US" sz="1200" b="0" i="0" u="none" strike="noStrike" dirty="0" err="1">
                          <a:solidFill>
                            <a:srgbClr val="000000"/>
                          </a:solidFill>
                          <a:effectLst/>
                          <a:latin typeface="Calibri"/>
                        </a:rPr>
                        <a:t>en:public_domain</a:t>
                      </a:r>
                      <a:endParaRPr lang="en-US" sz="1200" b="0" i="0" u="none" strike="noStrike" dirty="0">
                        <a:solidFill>
                          <a:srgbClr val="000000"/>
                        </a:solidFill>
                        <a:effectLst/>
                        <a:latin typeface="Calibri"/>
                      </a:endParaRPr>
                    </a:p>
                  </a:txBody>
                  <a:tcPr marL="4657" marR="4657" marT="4657" marB="0" anchor="b">
                    <a:lnL>
                      <a:noFill/>
                    </a:lnL>
                    <a:lnR>
                      <a:noFill/>
                    </a:lnR>
                    <a:lnT>
                      <a:noFill/>
                    </a:lnT>
                    <a:lnB>
                      <a:noFill/>
                    </a:lnB>
                  </a:tcPr>
                </a:tc>
              </a:tr>
              <a:tr h="302360">
                <a:tc>
                  <a:txBody>
                    <a:bodyPr/>
                    <a:lstStyle/>
                    <a:p>
                      <a:pPr algn="l" fontAlgn="b"/>
                      <a:r>
                        <a:rPr lang="en-US" sz="1200" b="0" i="0" u="none" strike="noStrike">
                          <a:solidFill>
                            <a:srgbClr val="000000"/>
                          </a:solidFill>
                          <a:effectLst/>
                          <a:latin typeface="Calibri"/>
                        </a:rPr>
                        <a:t>Slide 14</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Looie496 http://</a:t>
                      </a:r>
                      <a:r>
                        <a:rPr lang="en-US" sz="1200" b="0" i="0" u="none" strike="noStrike" dirty="0" err="1">
                          <a:solidFill>
                            <a:srgbClr val="000000"/>
                          </a:solidFill>
                          <a:effectLst/>
                          <a:latin typeface="Calibri"/>
                        </a:rPr>
                        <a:t>commons.wikimedia.org</a:t>
                      </a:r>
                      <a:r>
                        <a:rPr lang="en-US" sz="1200" b="0" i="0" u="none" strike="noStrike" dirty="0">
                          <a:solidFill>
                            <a:srgbClr val="000000"/>
                          </a:solidFill>
                          <a:effectLst/>
                          <a:latin typeface="Calibri"/>
                        </a:rPr>
                        <a:t>/wiki/File:Gray739-emphasizing-hippocampus.png http://</a:t>
                      </a:r>
                      <a:r>
                        <a:rPr lang="en-US" sz="1200" b="0" i="0" u="none" strike="noStrike" dirty="0" err="1">
                          <a:solidFill>
                            <a:srgbClr val="000000"/>
                          </a:solidFill>
                          <a:effectLst/>
                          <a:latin typeface="Calibri"/>
                        </a:rPr>
                        <a:t>en.wikipedia.org</a:t>
                      </a:r>
                      <a:r>
                        <a:rPr lang="en-US" sz="1200" b="0" i="0" u="none" strike="noStrike" dirty="0">
                          <a:solidFill>
                            <a:srgbClr val="000000"/>
                          </a:solidFill>
                          <a:effectLst/>
                          <a:latin typeface="Calibri"/>
                        </a:rPr>
                        <a:t>/wiki/</a:t>
                      </a:r>
                      <a:r>
                        <a:rPr lang="en-US" sz="1200" b="0" i="0" u="none" strike="noStrike" dirty="0" err="1">
                          <a:solidFill>
                            <a:srgbClr val="000000"/>
                          </a:solidFill>
                          <a:effectLst/>
                          <a:latin typeface="Calibri"/>
                        </a:rPr>
                        <a:t>public_domain</a:t>
                      </a:r>
                      <a:endParaRPr lang="en-US" sz="1200" b="0" i="0" u="none" strike="noStrike" dirty="0">
                        <a:solidFill>
                          <a:srgbClr val="000000"/>
                        </a:solidFill>
                        <a:effectLst/>
                        <a:latin typeface="Calibri"/>
                      </a:endParaRPr>
                    </a:p>
                  </a:txBody>
                  <a:tcPr marL="4657" marR="4657" marT="4657" marB="0" anchor="b">
                    <a:lnL>
                      <a:noFill/>
                    </a:lnL>
                    <a:lnR>
                      <a:noFill/>
                    </a:lnR>
                    <a:lnT>
                      <a:noFill/>
                    </a:lnT>
                    <a:lnB>
                      <a:noFill/>
                    </a:lnB>
                  </a:tcPr>
                </a:tc>
              </a:tr>
            </a:tbl>
          </a:graphicData>
        </a:graphic>
      </p:graphicFrame>
    </p:spTree>
    <p:extLst>
      <p:ext uri="{BB962C8B-B14F-4D97-AF65-F5344CB8AC3E}">
        <p14:creationId xmlns:p14="http://schemas.microsoft.com/office/powerpoint/2010/main" val="33470966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What is Consciousness?</a:t>
            </a:r>
            <a:endParaRPr lang="en-US" b="1" u="sng" dirty="0"/>
          </a:p>
        </p:txBody>
      </p:sp>
      <p:pic>
        <p:nvPicPr>
          <p:cNvPr id="4098" name="Picture 2" descr="http://upload.wikimedia.org/wikipedia/commons/thumb/0/0c/RobertFuddBewusstsein17Jh.png/640px-RobertFuddBewusstsein17Jh.png"/>
          <p:cNvPicPr>
            <a:picLocks noChangeAspect="1" noChangeArrowheads="1"/>
          </p:cNvPicPr>
          <p:nvPr/>
        </p:nvPicPr>
        <p:blipFill>
          <a:blip r:embed="rId3"/>
          <a:srcRect/>
          <a:stretch>
            <a:fillRect/>
          </a:stretch>
        </p:blipFill>
        <p:spPr bwMode="auto">
          <a:xfrm>
            <a:off x="2648391" y="1417638"/>
            <a:ext cx="3847217" cy="5201526"/>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What is Consciousness?</a:t>
            </a:r>
            <a:endParaRPr lang="en-US" b="1" u="sng" dirty="0"/>
          </a:p>
        </p:txBody>
      </p:sp>
      <p:sp>
        <p:nvSpPr>
          <p:cNvPr id="3" name="Content Placeholder 2"/>
          <p:cNvSpPr>
            <a:spLocks noGrp="1"/>
          </p:cNvSpPr>
          <p:nvPr>
            <p:ph idx="1"/>
          </p:nvPr>
        </p:nvSpPr>
        <p:spPr/>
        <p:txBody>
          <a:bodyPr/>
          <a:lstStyle/>
          <a:p>
            <a:pPr>
              <a:buNone/>
            </a:pPr>
            <a:r>
              <a:rPr lang="en-US" i="1" dirty="0" smtClean="0"/>
              <a:t>  “Men ought to know that from the brain, and from the brain only, arise our pleasures, joys, laughter and jests, as well as our sorrows, pains, </a:t>
            </a:r>
            <a:r>
              <a:rPr lang="en-US" i="1" dirty="0" err="1" smtClean="0"/>
              <a:t>griefs</a:t>
            </a:r>
            <a:r>
              <a:rPr lang="en-US" i="1" dirty="0" smtClean="0"/>
              <a:t> and tears. Through it, in particular, we think, see, hear, and distinguish the ugly from the beautiful, the bad from the good, the pleasant from the unpleasant…”</a:t>
            </a:r>
          </a:p>
          <a:p>
            <a:pPr>
              <a:buNone/>
            </a:pPr>
            <a:r>
              <a:rPr lang="en-US" i="1" dirty="0">
                <a:solidFill>
                  <a:srgbClr val="FF0000"/>
                </a:solidFill>
              </a:rPr>
              <a:t>	</a:t>
            </a:r>
            <a:r>
              <a:rPr lang="en-US" i="1" dirty="0" smtClean="0">
                <a:solidFill>
                  <a:srgbClr val="FF0000"/>
                </a:solidFill>
              </a:rPr>
              <a:t>												</a:t>
            </a:r>
            <a:r>
              <a:rPr lang="en-US" i="1" dirty="0" smtClean="0">
                <a:solidFill>
                  <a:schemeClr val="bg1">
                    <a:lumMod val="65000"/>
                  </a:schemeClr>
                </a:solidFill>
              </a:rPr>
              <a:t>-Hippocrates</a:t>
            </a:r>
            <a:endParaRPr lang="en-US" dirty="0" smtClean="0">
              <a:solidFill>
                <a:schemeClr val="bg1">
                  <a:lumMod val="65000"/>
                </a:schemeClr>
              </a:solidFill>
            </a:endParaRPr>
          </a:p>
          <a:p>
            <a:endParaRPr lang="en-US" dirty="0" smtClean="0">
              <a:solidFill>
                <a:srgbClr val="FF0000"/>
              </a:solidFill>
            </a:endParaRPr>
          </a:p>
          <a:p>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u="sng" dirty="0" smtClean="0"/>
              <a:t>Conscious Experiences</a:t>
            </a:r>
            <a:endParaRPr lang="en-US" b="1" u="sng" dirty="0"/>
          </a:p>
        </p:txBody>
      </p:sp>
      <p:sp>
        <p:nvSpPr>
          <p:cNvPr id="3" name="Content Placeholder 2"/>
          <p:cNvSpPr>
            <a:spLocks noGrp="1"/>
          </p:cNvSpPr>
          <p:nvPr>
            <p:ph idx="1"/>
          </p:nvPr>
        </p:nvSpPr>
        <p:spPr>
          <a:xfrm>
            <a:off x="457200" y="1600200"/>
            <a:ext cx="8229600" cy="4786952"/>
          </a:xfrm>
        </p:spPr>
        <p:txBody>
          <a:bodyPr>
            <a:normAutofit/>
          </a:bodyPr>
          <a:lstStyle/>
          <a:p>
            <a:endParaRPr lang="en-US" dirty="0" smtClean="0"/>
          </a:p>
          <a:p>
            <a:endParaRPr lang="en-US" dirty="0" smtClean="0"/>
          </a:p>
          <a:p>
            <a:endParaRPr lang="en-US" dirty="0" smtClean="0"/>
          </a:p>
          <a:p>
            <a:endParaRPr lang="en-US" dirty="0" smtClean="0"/>
          </a:p>
          <a:p>
            <a:endParaRPr lang="en-US" dirty="0" smtClean="0"/>
          </a:p>
          <a:p>
            <a:endParaRPr lang="en-US" dirty="0" smtClean="0"/>
          </a:p>
          <a:p>
            <a:pPr>
              <a:buNone/>
            </a:pPr>
            <a:endParaRPr lang="en-US" dirty="0" smtClean="0"/>
          </a:p>
          <a:p>
            <a:pPr algn="ctr">
              <a:buNone/>
            </a:pPr>
            <a:endParaRPr lang="en-US" dirty="0" smtClean="0">
              <a:solidFill>
                <a:srgbClr val="FF0000"/>
              </a:solidFill>
            </a:endParaRPr>
          </a:p>
        </p:txBody>
      </p:sp>
      <p:pic>
        <p:nvPicPr>
          <p:cNvPr id="43010" name="Picture 2" descr="http://upload.wikimedia.org/wikipedia/commons/thumb/3/3f/Refraction_through_glasses_090306.jpg/1024px-Refraction_through_glasses_090306.jpg"/>
          <p:cNvPicPr>
            <a:picLocks noChangeAspect="1" noChangeArrowheads="1"/>
          </p:cNvPicPr>
          <p:nvPr/>
        </p:nvPicPr>
        <p:blipFill>
          <a:blip r:embed="rId3"/>
          <a:srcRect/>
          <a:stretch>
            <a:fillRect/>
          </a:stretch>
        </p:blipFill>
        <p:spPr bwMode="auto">
          <a:xfrm>
            <a:off x="1207168" y="1600200"/>
            <a:ext cx="6714016" cy="4478196"/>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Conscious Experiences</a:t>
            </a:r>
            <a:endParaRPr lang="en-US" b="1" u="sng" dirty="0"/>
          </a:p>
        </p:txBody>
      </p:sp>
      <p:pic>
        <p:nvPicPr>
          <p:cNvPr id="40964" name="Picture 4" descr="http://farm3.staticflickr.com/2800/4103092955_75bdc22584_o.jpg"/>
          <p:cNvPicPr>
            <a:picLocks noChangeAspect="1" noChangeArrowheads="1"/>
          </p:cNvPicPr>
          <p:nvPr/>
        </p:nvPicPr>
        <p:blipFill>
          <a:blip r:embed="rId3"/>
          <a:srcRect/>
          <a:stretch>
            <a:fillRect/>
          </a:stretch>
        </p:blipFill>
        <p:spPr bwMode="auto">
          <a:xfrm>
            <a:off x="1127628" y="1630965"/>
            <a:ext cx="6760778" cy="4495198"/>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u="sng" dirty="0" smtClean="0"/>
              <a:t>Conscious Experiences</a:t>
            </a:r>
            <a:endParaRPr lang="en-US" b="1" u="sng" dirty="0"/>
          </a:p>
        </p:txBody>
      </p:sp>
      <p:pic>
        <p:nvPicPr>
          <p:cNvPr id="36866" name="Picture 2" descr="http://upload.wikimedia.org/wikipedia/commons/3/35/Descartes_mind_and_body.gif"/>
          <p:cNvPicPr>
            <a:picLocks noChangeAspect="1" noChangeArrowheads="1"/>
          </p:cNvPicPr>
          <p:nvPr/>
        </p:nvPicPr>
        <p:blipFill>
          <a:blip r:embed="rId3"/>
          <a:srcRect/>
          <a:stretch>
            <a:fillRect/>
          </a:stretch>
        </p:blipFill>
        <p:spPr bwMode="auto">
          <a:xfrm>
            <a:off x="2456597" y="1417638"/>
            <a:ext cx="3732284" cy="4610468"/>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normAutofit/>
          </a:bodyPr>
          <a:lstStyle/>
          <a:p>
            <a:r>
              <a:rPr lang="en-US" dirty="0" smtClean="0">
                <a:solidFill>
                  <a:schemeClr val="bg1">
                    <a:lumMod val="75000"/>
                  </a:schemeClr>
                </a:solidFill>
              </a:rPr>
              <a:t>Conscious Experiences</a:t>
            </a:r>
          </a:p>
          <a:p>
            <a:r>
              <a:rPr lang="en-US" b="1" dirty="0" smtClean="0"/>
              <a:t>Consciousness &amp; Visual Perception</a:t>
            </a:r>
          </a:p>
          <a:p>
            <a:r>
              <a:rPr lang="en-US" dirty="0" smtClean="0">
                <a:solidFill>
                  <a:schemeClr val="bg1">
                    <a:lumMod val="75000"/>
                  </a:schemeClr>
                </a:solidFill>
              </a:rPr>
              <a:t>Consciousness &amp; Memory</a:t>
            </a:r>
          </a:p>
          <a:p>
            <a:r>
              <a:rPr lang="en-US" dirty="0" smtClean="0">
                <a:solidFill>
                  <a:schemeClr val="bg1">
                    <a:lumMod val="75000"/>
                  </a:schemeClr>
                </a:solidFill>
              </a:rPr>
              <a:t>Consciousness &amp; Body Awareness</a:t>
            </a:r>
          </a:p>
          <a:p>
            <a:r>
              <a:rPr lang="en-US" dirty="0" smtClean="0">
                <a:solidFill>
                  <a:schemeClr val="bg1">
                    <a:lumMod val="75000"/>
                  </a:schemeClr>
                </a:solidFill>
              </a:rPr>
              <a:t>Consciousness &amp; Decision Making</a:t>
            </a:r>
          </a:p>
          <a:p>
            <a:r>
              <a:rPr lang="en-US" dirty="0" smtClean="0">
                <a:solidFill>
                  <a:schemeClr val="bg1">
                    <a:lumMod val="75000"/>
                  </a:schemeClr>
                </a:solidFill>
              </a:rPr>
              <a:t>Understanding Consciousness</a:t>
            </a:r>
          </a:p>
        </p:txBody>
      </p:sp>
    </p:spTree>
    <p:extLst>
      <p:ext uri="{BB962C8B-B14F-4D97-AF65-F5344CB8AC3E}">
        <p14:creationId xmlns:p14="http://schemas.microsoft.com/office/powerpoint/2010/main" val="11828540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u="sng" dirty="0" smtClean="0"/>
              <a:t>Consciousness &amp; </a:t>
            </a:r>
            <a:br>
              <a:rPr lang="en-US" b="1" u="sng" dirty="0" smtClean="0"/>
            </a:br>
            <a:r>
              <a:rPr lang="en-US" b="1" u="sng" dirty="0" smtClean="0"/>
              <a:t>Visual Perception</a:t>
            </a:r>
            <a:endParaRPr lang="en-US" b="1" u="sng" dirty="0"/>
          </a:p>
        </p:txBody>
      </p:sp>
      <p:sp>
        <p:nvSpPr>
          <p:cNvPr id="3" name="Content Placeholder 2"/>
          <p:cNvSpPr>
            <a:spLocks noGrp="1"/>
          </p:cNvSpPr>
          <p:nvPr>
            <p:ph idx="1"/>
          </p:nvPr>
        </p:nvSpPr>
        <p:spPr>
          <a:xfrm>
            <a:off x="914400" y="1600200"/>
            <a:ext cx="8229600" cy="4525963"/>
          </a:xfrm>
        </p:spPr>
        <p:txBody>
          <a:bodyPr>
            <a:normAutofit/>
          </a:bodyPr>
          <a:lstStyle/>
          <a:p>
            <a:pPr>
              <a:buNone/>
            </a:pPr>
            <a:endParaRPr lang="en-US" dirty="0" smtClean="0"/>
          </a:p>
          <a:p>
            <a:pPr>
              <a:buNone/>
            </a:pPr>
            <a:endParaRPr lang="en-US" dirty="0" smtClean="0"/>
          </a:p>
          <a:p>
            <a:pPr>
              <a:buNone/>
            </a:pPr>
            <a:endParaRPr lang="en-US" dirty="0" smtClean="0"/>
          </a:p>
          <a:p>
            <a:pPr>
              <a:buNone/>
            </a:pPr>
            <a:endParaRPr lang="en-US" dirty="0" smtClean="0"/>
          </a:p>
          <a:p>
            <a:pPr>
              <a:buNone/>
            </a:pPr>
            <a:endParaRPr lang="en-US" dirty="0" smtClean="0"/>
          </a:p>
          <a:p>
            <a:pPr>
              <a:buNone/>
            </a:pPr>
            <a:endParaRPr lang="en-US" dirty="0" smtClean="0"/>
          </a:p>
        </p:txBody>
      </p:sp>
      <p:sp>
        <p:nvSpPr>
          <p:cNvPr id="5" name="TextBox 4"/>
          <p:cNvSpPr txBox="1"/>
          <p:nvPr/>
        </p:nvSpPr>
        <p:spPr>
          <a:xfrm>
            <a:off x="685800" y="1932818"/>
            <a:ext cx="7772400" cy="584775"/>
          </a:xfrm>
          <a:prstGeom prst="rect">
            <a:avLst/>
          </a:prstGeom>
          <a:noFill/>
        </p:spPr>
        <p:txBody>
          <a:bodyPr wrap="square" rtlCol="0">
            <a:spAutoFit/>
          </a:bodyPr>
          <a:lstStyle/>
          <a:p>
            <a:pPr algn="ctr"/>
            <a:r>
              <a:rPr lang="en-US" sz="3200" b="1" dirty="0" smtClean="0"/>
              <a:t>Motion-Induced Blindness</a:t>
            </a:r>
            <a:endParaRPr lang="en-US" sz="3200" b="1" dirty="0"/>
          </a:p>
        </p:txBody>
      </p:sp>
      <p:pic>
        <p:nvPicPr>
          <p:cNvPr id="8" name="Picture 2" descr="File:Smiling woman (11570325783).jpg"/>
          <p:cNvPicPr>
            <a:picLocks noChangeAspect="1" noChangeArrowheads="1"/>
          </p:cNvPicPr>
          <p:nvPr/>
        </p:nvPicPr>
        <p:blipFill>
          <a:blip r:embed="rId3"/>
          <a:srcRect/>
          <a:stretch>
            <a:fillRect/>
          </a:stretch>
        </p:blipFill>
        <p:spPr bwMode="auto">
          <a:xfrm>
            <a:off x="2126624" y="3002861"/>
            <a:ext cx="5217994" cy="3476489"/>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3">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8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B7C01A907CDC4C97236A2106A1EF25" ma:contentTypeVersion="10" ma:contentTypeDescription="Create a new document." ma:contentTypeScope="" ma:versionID="552de1a62d0cdf1a7bdb86cda4fb829f">
  <xsd:schema xmlns:xsd="http://www.w3.org/2001/XMLSchema" xmlns:xs="http://www.w3.org/2001/XMLSchema" xmlns:p="http://schemas.microsoft.com/office/2006/metadata/properties" xmlns:ns2="0f671927-d1a9-406b-b7bd-3f103b08663b" xmlns:ns3="d6688f25-41d9-4160-a082-7d1393b5a9cf" targetNamespace="http://schemas.microsoft.com/office/2006/metadata/properties" ma:root="true" ma:fieldsID="41c9ce8d61d33b699c68ceb8423ed578" ns2:_="" ns3:_="">
    <xsd:import namespace="0f671927-d1a9-406b-b7bd-3f103b08663b"/>
    <xsd:import namespace="d6688f25-41d9-4160-a082-7d1393b5a9cf"/>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671927-d1a9-406b-b7bd-3f103b08663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ec0fbcf8-0bcd-4969-b2f0-8aed0e292d54"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6688f25-41d9-4160-a082-7d1393b5a9cf"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9fd51729-1cdb-45fd-a96e-59904bcc5588}" ma:internalName="TaxCatchAll" ma:showField="CatchAllData" ma:web="d6688f25-41d9-4160-a082-7d1393b5a9c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f671927-d1a9-406b-b7bd-3f103b08663b">
      <Terms xmlns="http://schemas.microsoft.com/office/infopath/2007/PartnerControls"/>
    </lcf76f155ced4ddcb4097134ff3c332f>
    <TaxCatchAll xmlns="d6688f25-41d9-4160-a082-7d1393b5a9cf" xsi:nil="true"/>
  </documentManagement>
</p:properties>
</file>

<file path=customXml/itemProps1.xml><?xml version="1.0" encoding="utf-8"?>
<ds:datastoreItem xmlns:ds="http://schemas.openxmlformats.org/officeDocument/2006/customXml" ds:itemID="{86D04BD4-CB94-4D92-9ADB-EF67F44835D7}"/>
</file>

<file path=customXml/itemProps2.xml><?xml version="1.0" encoding="utf-8"?>
<ds:datastoreItem xmlns:ds="http://schemas.openxmlformats.org/officeDocument/2006/customXml" ds:itemID="{BD9A44DA-B664-491B-BB78-20A88FFDFB54}"/>
</file>

<file path=customXml/itemProps3.xml><?xml version="1.0" encoding="utf-8"?>
<ds:datastoreItem xmlns:ds="http://schemas.openxmlformats.org/officeDocument/2006/customXml" ds:itemID="{D5085BC0-AABA-4400-B15B-BE0422FE3C79}"/>
</file>

<file path=docProps/app.xml><?xml version="1.0" encoding="utf-8"?>
<Properties xmlns="http://schemas.openxmlformats.org/officeDocument/2006/extended-properties" xmlns:vt="http://schemas.openxmlformats.org/officeDocument/2006/docPropsVTypes">
  <TotalTime>24484</TotalTime>
  <Words>3628</Words>
  <Application>Microsoft Office PowerPoint</Application>
  <PresentationFormat>On-screen Show (4:3)</PresentationFormat>
  <Paragraphs>357</Paragraphs>
  <Slides>22</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Wingdings</vt:lpstr>
      <vt:lpstr>Office Theme</vt:lpstr>
      <vt:lpstr>Consciousness</vt:lpstr>
      <vt:lpstr>Overview</vt:lpstr>
      <vt:lpstr>What is Consciousness?</vt:lpstr>
      <vt:lpstr>What is Consciousness?</vt:lpstr>
      <vt:lpstr>Conscious Experiences</vt:lpstr>
      <vt:lpstr>Conscious Experiences</vt:lpstr>
      <vt:lpstr>Conscious Experiences</vt:lpstr>
      <vt:lpstr>Overview</vt:lpstr>
      <vt:lpstr>Consciousness &amp;  Visual Perception</vt:lpstr>
      <vt:lpstr>Consciousness &amp;  Visual Perception</vt:lpstr>
      <vt:lpstr>Consciousness &amp;  Visual Perception</vt:lpstr>
      <vt:lpstr>Overview</vt:lpstr>
      <vt:lpstr>Consciousness and Memory</vt:lpstr>
      <vt:lpstr>Consciousness &amp; Memory</vt:lpstr>
      <vt:lpstr>Overview</vt:lpstr>
      <vt:lpstr>Consciousness &amp;  Body Awareness</vt:lpstr>
      <vt:lpstr>Overview</vt:lpstr>
      <vt:lpstr>Consciousness &amp; Decision Making</vt:lpstr>
      <vt:lpstr>Consciousness &amp;  Decision Making</vt:lpstr>
      <vt:lpstr>Overview</vt:lpstr>
      <vt:lpstr>Understanding Consciousness</vt:lpstr>
      <vt:lpstr>Photo Attribution</vt:lpstr>
    </vt:vector>
  </TitlesOfParts>
  <Company>University of Wisconsin - Green Bay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 Designs</dc:title>
  <dc:creator>NOBA</dc:creator>
  <cp:lastModifiedBy>Peter Lindberg</cp:lastModifiedBy>
  <cp:revision>284</cp:revision>
  <dcterms:created xsi:type="dcterms:W3CDTF">2014-06-12T20:46:08Z</dcterms:created>
  <dcterms:modified xsi:type="dcterms:W3CDTF">2014-11-09T21:04:12Z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0x010100C8B7C01A907CDC4C97236A2106A1EF25</vt:lpwstr>
  </property>
</Properties>
</file>